
<file path=[Content_Types].xml><?xml version="1.0" encoding="utf-8"?>
<Types xmlns="http://schemas.openxmlformats.org/package/2006/content-types">
  <Default ContentType="image/jpeg" Extension="jpg"/>
  <Default ContentType="image/vnd.ms-photo" Extension="wdp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tableStyles+xml" PartName="/ppt/tableStyles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ms-office.chartstyle+xml" PartName="/ppt/charts/style3.xml"/>
  <Override ContentType="application/vnd.ms-office.chartstyle+xml" PartName="/ppt/charts/style1.xml"/>
  <Override ContentType="application/vnd.ms-office.chartstyle+xml" PartName="/ppt/charts/style2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presentationml.presProps+xml" PartName="/ppt/presProps2.xml"/>
  <Override ContentType="application/vnd.openxmlformats-officedocument.theme+xml" PartName="/ppt/theme/theme1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>
      <a:defRPr lang="en-US"/>
    </a:defPPr>
    <a:lvl1pPr defTabSz="4572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4572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4572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4572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4572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4572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4572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4572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4572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2.xml><?xml version="1.0" encoding="utf-8"?>
<a:tblStyleLst xmlns:a="http://schemas.openxmlformats.org/drawingml/2006/main" xmlns:r="http://schemas.openxmlformats.org/officeDocument/2006/relationships" def="{90651C3A-4460-11DB-9652-00E08161165F}">
  <a:tblStyle styleId="{4128BFB7-22EB-45CD-A8BC-C06EAA057A6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fill>
          <a:solidFill>
            <a:srgbClr val="F5D8CA"/>
          </a:solidFill>
        </a:fill>
      </a:tcStyle>
    </a:band1H>
    <a:band2H>
      <a:tcTxStyle/>
    </a:band2H>
    <a:band1V>
      <a:tcTxStyle/>
      <a:tcStyle>
        <a:fill>
          <a:solidFill>
            <a:srgbClr val="F5D8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2D5ABB26-0587-4C30-8999-92F81FD0307C}" styleName="Sin estilo ni cuadrícula">
    <a:wholeTbl>
      <a:tcTxStyle>
        <a:fontRef idx="minor">
          <a:scrgbClr b="0" g="0" r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Estilo medio 4 - Énfasis 5">
    <a:wholeTbl>
      <a:tcTxStyle>
        <a:fontRef idx="minor">
          <a:scrgbClr b="0" g="0" r="0"/>
        </a:fontRef>
        <a:schemeClr val="dk1"/>
      </a:tcTxStyle>
      <a:tcStyle>
        <a:tcBdr>
          <a:left>
            <a:ln cmpd="sng" w="12700">
              <a:solidFill>
                <a:schemeClr val="accent5"/>
              </a:solidFill>
            </a:ln>
          </a:left>
          <a:right>
            <a:ln cmpd="sng" w="12700">
              <a:solidFill>
                <a:schemeClr val="accent5"/>
              </a:solidFill>
            </a:ln>
          </a:right>
          <a:top>
            <a:ln cmpd="sng" w="12700">
              <a:solidFill>
                <a:schemeClr val="accent5"/>
              </a:solidFill>
            </a:ln>
          </a:top>
          <a:bottom>
            <a:ln cmpd="sng" w="12700">
              <a:solidFill>
                <a:schemeClr val="accent5"/>
              </a:solidFill>
            </a:ln>
          </a:bottom>
          <a:insideH>
            <a:ln cmpd="sng" w="12700">
              <a:solidFill>
                <a:schemeClr val="accent5"/>
              </a:solidFill>
            </a:ln>
          </a:insideH>
          <a:insideV>
            <a:ln cmpd="sng" w="12700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25400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b="0" g="0" r="0"/>
        </a:fontRef>
        <a:schemeClr val="dk1"/>
      </a:tcTxStyle>
      <a:tcStyle>
        <a:tcBdr>
          <a:left>
            <a:ln cmpd="sng" w="12700">
              <a:solidFill>
                <a:schemeClr val="accent6"/>
              </a:solidFill>
            </a:ln>
          </a:left>
          <a:right>
            <a:ln cmpd="sng" w="12700">
              <a:solidFill>
                <a:schemeClr val="accent6"/>
              </a:solidFill>
            </a:ln>
          </a:right>
          <a:top>
            <a:ln cmpd="sng" w="12700">
              <a:solidFill>
                <a:schemeClr val="accent6"/>
              </a:solidFill>
            </a:ln>
          </a:top>
          <a:bottom>
            <a:ln cmpd="sng" w="12700">
              <a:solidFill>
                <a:schemeClr val="accent6"/>
              </a:solidFill>
            </a:ln>
          </a:bottom>
          <a:insideH>
            <a:ln cmpd="sng" w="12700">
              <a:solidFill>
                <a:schemeClr val="accent6"/>
              </a:solidFill>
            </a:ln>
          </a:insideH>
          <a:insideV>
            <a:ln cmpd="sng" w="12700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25400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2.xml"/><Relationship Id="rId3" Type="http://schemas.openxmlformats.org/officeDocument/2006/relationships/tableStyles" Target="tableStyles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io%20Espinosa\Desktop\FIME\9NO%20SEMESTRE%20-%20SEGUNDO%20ROUND\PROYECTO%20IMA-01\pROCESO%20DE%20FABRICACION\DATOS%20-%20PROYECTO%20IMA%20GRAFICAS%20DE%20CONTROL\Grafico%20de%20Pareto-PROYECTO%20IMA-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io%20Espinosa\Desktop\FIME\9NO%20SEMESTRE%20-%20SEGUNDO%20ROUND\PROYECTO%20IMA-01\pROCESO%20DE%20FABRICACION\DATOS%20-%20PROYECTO%20IMA%20GRAFICAS%20DE%20CONTROL\1359355_Grafico%20X-R%20-%20Proyecto%20IMA-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rgio%20Espinosa\Desktop\FIME\9NO%20SEMESTRE%20-%20SEGUNDO%20ROUND\PROYECTO%20IMA-01\pROCESO%20DE%20FABRICACION\DATOS%20-%20PROYECTO%20IMA%20GRAFICAS%20DE%20CONTROL\1359355_Grafico%20X-R%20-%20Proyecto%20IMA-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b="1"/>
              <a:t>ANALISIS DE DEFECTOS EN MODELO: X-BEAM-70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FRECUENCIAS</c:v>
          </c:tx>
          <c:spPr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cat>
            <c:strRef>
              <c:f>'1359355'!$C$8:$C$14</c:f>
              <c:strCache>
                <c:ptCount val="4"/>
                <c:pt idx="0">
                  <c:v>velocidad de ensamblaje</c:v>
                </c:pt>
                <c:pt idx="1">
                  <c:v>Pandeo de la estructura</c:v>
                </c:pt>
                <c:pt idx="2">
                  <c:v>velocidad lenta al realizar cortes</c:v>
                </c:pt>
                <c:pt idx="3">
                  <c:v>Pintura dañada en el embalaje</c:v>
                </c:pt>
              </c:strCache>
            </c:strRef>
          </c:cat>
          <c:val>
            <c:numRef>
              <c:f>'1359355'!$D$8:$D$14</c:f>
              <c:numCache>
                <c:formatCode>General</c:formatCode>
                <c:ptCount val="7"/>
                <c:pt idx="0">
                  <c:v>12</c:v>
                </c:pt>
                <c:pt idx="1">
                  <c:v>11</c:v>
                </c:pt>
                <c:pt idx="2">
                  <c:v>5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64-427E-9F45-894DA6AA8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77312015"/>
        <c:axId val="1077311599"/>
      </c:barChart>
      <c:lineChart>
        <c:grouping val="standard"/>
        <c:varyColors val="0"/>
        <c:ser>
          <c:idx val="1"/>
          <c:order val="1"/>
          <c:tx>
            <c:v>PORCENTAJES</c:v>
          </c:tx>
          <c:spPr>
            <a:ln w="158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val>
            <c:numRef>
              <c:f>'1359355'!$G$8:$G$14</c:f>
              <c:numCache>
                <c:formatCode>0.00%</c:formatCode>
                <c:ptCount val="7"/>
                <c:pt idx="0">
                  <c:v>0.41379310344827586</c:v>
                </c:pt>
                <c:pt idx="1">
                  <c:v>0.7931034482758621</c:v>
                </c:pt>
                <c:pt idx="2">
                  <c:v>0.96551724137931039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64-427E-9F45-894DA6AA8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0394271"/>
        <c:axId val="990395103"/>
      </c:lineChart>
      <c:catAx>
        <c:axId val="10773120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Tipos</a:t>
                </a:r>
                <a:r>
                  <a:rPr lang="es-MX" baseline="0"/>
                  <a:t> de Defecto</a:t>
                </a:r>
                <a:endParaRPr lang="es-MX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311599"/>
        <c:crosses val="autoZero"/>
        <c:auto val="1"/>
        <c:lblAlgn val="ctr"/>
        <c:lblOffset val="100"/>
        <c:noMultiLvlLbl val="0"/>
      </c:catAx>
      <c:valAx>
        <c:axId val="1077311599"/>
        <c:scaling>
          <c:orientation val="minMax"/>
          <c:max val="3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FRECENCIAS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312015"/>
        <c:crosses val="autoZero"/>
        <c:crossBetween val="between"/>
        <c:majorUnit val="3"/>
      </c:valAx>
      <c:valAx>
        <c:axId val="990395103"/>
        <c:scaling>
          <c:orientation val="minMax"/>
          <c:max val="1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PORCENTAJES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394271"/>
        <c:crosses val="max"/>
        <c:crossBetween val="between"/>
        <c:majorUnit val="0.1"/>
      </c:valAx>
      <c:catAx>
        <c:axId val="990394271"/>
        <c:scaling>
          <c:orientation val="minMax"/>
        </c:scaling>
        <c:delete val="1"/>
        <c:axPos val="b"/>
        <c:majorTickMark val="out"/>
        <c:minorTickMark val="none"/>
        <c:tickLblPos val="nextTo"/>
        <c:crossAx val="9903951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GRAFICO 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'1359355'!$G$3</c:f>
              <c:strCache>
                <c:ptCount val="1"/>
                <c:pt idx="0">
                  <c:v>Promedio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val>
            <c:numRef>
              <c:f>'1359355'!$G$4:$G$23</c:f>
              <c:numCache>
                <c:formatCode>General</c:formatCode>
                <c:ptCount val="20"/>
                <c:pt idx="0">
                  <c:v>10.199999999999999</c:v>
                </c:pt>
                <c:pt idx="1">
                  <c:v>10.450000000000001</c:v>
                </c:pt>
                <c:pt idx="2">
                  <c:v>10.175000000000001</c:v>
                </c:pt>
                <c:pt idx="3">
                  <c:v>10.324999999999999</c:v>
                </c:pt>
                <c:pt idx="4">
                  <c:v>10.35</c:v>
                </c:pt>
                <c:pt idx="5">
                  <c:v>10.424999999999999</c:v>
                </c:pt>
                <c:pt idx="6">
                  <c:v>10.525</c:v>
                </c:pt>
                <c:pt idx="7">
                  <c:v>10.224999999999998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90-4E20-BAD7-B31CB4BCB483}"/>
            </c:ext>
          </c:extLst>
        </c:ser>
        <c:ser>
          <c:idx val="1"/>
          <c:order val="1"/>
          <c:tx>
            <c:strRef>
              <c:f>'1359355'!$I$3</c:f>
              <c:strCache>
                <c:ptCount val="1"/>
                <c:pt idx="0">
                  <c:v>LCx</c:v>
                </c:pt>
              </c:strCache>
            </c:strRef>
          </c:tx>
          <c:spPr>
            <a:ln w="2222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'1359355'!$I$4:$I$23</c:f>
              <c:numCache>
                <c:formatCode>0.00</c:formatCode>
                <c:ptCount val="20"/>
                <c:pt idx="0">
                  <c:v>10.334375</c:v>
                </c:pt>
                <c:pt idx="1">
                  <c:v>10.334375</c:v>
                </c:pt>
                <c:pt idx="2">
                  <c:v>10.334375</c:v>
                </c:pt>
                <c:pt idx="3">
                  <c:v>10.334375</c:v>
                </c:pt>
                <c:pt idx="4">
                  <c:v>10.334375</c:v>
                </c:pt>
                <c:pt idx="5">
                  <c:v>10.334375</c:v>
                </c:pt>
                <c:pt idx="6">
                  <c:v>10.334375</c:v>
                </c:pt>
                <c:pt idx="7">
                  <c:v>10.334375</c:v>
                </c:pt>
                <c:pt idx="8">
                  <c:v>10.334375</c:v>
                </c:pt>
                <c:pt idx="9">
                  <c:v>10.334375</c:v>
                </c:pt>
                <c:pt idx="10">
                  <c:v>10.334375</c:v>
                </c:pt>
                <c:pt idx="11">
                  <c:v>10.334375</c:v>
                </c:pt>
                <c:pt idx="12">
                  <c:v>10.334375</c:v>
                </c:pt>
                <c:pt idx="13">
                  <c:v>10.334375</c:v>
                </c:pt>
                <c:pt idx="14">
                  <c:v>10.334375</c:v>
                </c:pt>
                <c:pt idx="15">
                  <c:v>10.334375</c:v>
                </c:pt>
                <c:pt idx="16">
                  <c:v>10.334375</c:v>
                </c:pt>
                <c:pt idx="17">
                  <c:v>10.334375</c:v>
                </c:pt>
                <c:pt idx="18">
                  <c:v>10.334375</c:v>
                </c:pt>
                <c:pt idx="19">
                  <c:v>10.334375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90-4E20-BAD7-B31CB4BCB483}"/>
            </c:ext>
          </c:extLst>
        </c:ser>
        <c:ser>
          <c:idx val="2"/>
          <c:order val="2"/>
          <c:tx>
            <c:strRef>
              <c:f>'1359355'!$J$3</c:f>
              <c:strCache>
                <c:ptCount val="1"/>
                <c:pt idx="0">
                  <c:v>LCIx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lgDashDot"/>
              <a:round/>
            </a:ln>
            <a:effectLst/>
          </c:spPr>
          <c:marker>
            <c:symbol val="none"/>
          </c:marker>
          <c:val>
            <c:numRef>
              <c:f>'1359355'!$J$4:$J$23</c:f>
              <c:numCache>
                <c:formatCode>0.00</c:formatCode>
                <c:ptCount val="20"/>
                <c:pt idx="0">
                  <c:v>10.152125</c:v>
                </c:pt>
                <c:pt idx="1">
                  <c:v>10.152125</c:v>
                </c:pt>
                <c:pt idx="2">
                  <c:v>10.152125</c:v>
                </c:pt>
                <c:pt idx="3">
                  <c:v>10.152125</c:v>
                </c:pt>
                <c:pt idx="4">
                  <c:v>10.152125</c:v>
                </c:pt>
                <c:pt idx="5">
                  <c:v>10.152125</c:v>
                </c:pt>
                <c:pt idx="6">
                  <c:v>10.152125</c:v>
                </c:pt>
                <c:pt idx="7">
                  <c:v>10.152125</c:v>
                </c:pt>
                <c:pt idx="8">
                  <c:v>10.152125</c:v>
                </c:pt>
                <c:pt idx="9">
                  <c:v>10.152125</c:v>
                </c:pt>
                <c:pt idx="10">
                  <c:v>10.152125</c:v>
                </c:pt>
                <c:pt idx="11">
                  <c:v>10.152125</c:v>
                </c:pt>
                <c:pt idx="12">
                  <c:v>10.152125</c:v>
                </c:pt>
                <c:pt idx="13">
                  <c:v>10.152125</c:v>
                </c:pt>
                <c:pt idx="14">
                  <c:v>10.152125</c:v>
                </c:pt>
                <c:pt idx="15">
                  <c:v>10.152125</c:v>
                </c:pt>
                <c:pt idx="16">
                  <c:v>10.152125</c:v>
                </c:pt>
                <c:pt idx="17">
                  <c:v>10.152125</c:v>
                </c:pt>
                <c:pt idx="18">
                  <c:v>10.152125</c:v>
                </c:pt>
                <c:pt idx="19">
                  <c:v>10.152125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90-4E20-BAD7-B31CB4BCB483}"/>
            </c:ext>
          </c:extLst>
        </c:ser>
        <c:ser>
          <c:idx val="3"/>
          <c:order val="3"/>
          <c:tx>
            <c:strRef>
              <c:f>'1359355'!$K$3</c:f>
              <c:strCache>
                <c:ptCount val="1"/>
                <c:pt idx="0">
                  <c:v>LCSx</c:v>
                </c:pt>
              </c:strCache>
            </c:strRef>
          </c:tx>
          <c:spPr>
            <a:ln w="158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'1359355'!$K$4:$K$23</c:f>
              <c:numCache>
                <c:formatCode>0.00</c:formatCode>
                <c:ptCount val="20"/>
                <c:pt idx="0">
                  <c:v>10.516624999999999</c:v>
                </c:pt>
                <c:pt idx="1">
                  <c:v>10.516624999999999</c:v>
                </c:pt>
                <c:pt idx="2">
                  <c:v>10.516624999999999</c:v>
                </c:pt>
                <c:pt idx="3">
                  <c:v>10.516624999999999</c:v>
                </c:pt>
                <c:pt idx="4">
                  <c:v>10.516624999999999</c:v>
                </c:pt>
                <c:pt idx="5">
                  <c:v>10.516624999999999</c:v>
                </c:pt>
                <c:pt idx="6">
                  <c:v>10.516624999999999</c:v>
                </c:pt>
                <c:pt idx="7">
                  <c:v>10.516624999999999</c:v>
                </c:pt>
                <c:pt idx="8">
                  <c:v>10.516624999999999</c:v>
                </c:pt>
                <c:pt idx="9">
                  <c:v>10.516624999999999</c:v>
                </c:pt>
                <c:pt idx="10">
                  <c:v>10.516624999999999</c:v>
                </c:pt>
                <c:pt idx="11">
                  <c:v>10.516624999999999</c:v>
                </c:pt>
                <c:pt idx="12">
                  <c:v>10.516624999999999</c:v>
                </c:pt>
                <c:pt idx="13">
                  <c:v>10.516624999999999</c:v>
                </c:pt>
                <c:pt idx="14">
                  <c:v>10.516624999999999</c:v>
                </c:pt>
                <c:pt idx="15">
                  <c:v>10.516624999999999</c:v>
                </c:pt>
                <c:pt idx="16">
                  <c:v>10.516624999999999</c:v>
                </c:pt>
                <c:pt idx="17">
                  <c:v>10.516624999999999</c:v>
                </c:pt>
                <c:pt idx="18">
                  <c:v>10.516624999999999</c:v>
                </c:pt>
                <c:pt idx="19">
                  <c:v>10.516624999999999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290-4E20-BAD7-B31CB4BCB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3461344"/>
        <c:axId val="493461760"/>
      </c:lineChart>
      <c:catAx>
        <c:axId val="493461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Subgrupos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cross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461760"/>
        <c:crosses val="autoZero"/>
        <c:auto val="1"/>
        <c:lblAlgn val="ctr"/>
        <c:lblOffset val="100"/>
        <c:noMultiLvlLbl val="0"/>
      </c:catAx>
      <c:valAx>
        <c:axId val="493461760"/>
        <c:scaling>
          <c:orientation val="minMax"/>
          <c:max val="10.6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dirty="0"/>
                  <a:t>Altura</a:t>
                </a:r>
                <a:r>
                  <a:rPr lang="es-MX" baseline="0" dirty="0"/>
                  <a:t> del Centro</a:t>
                </a:r>
                <a:endParaRPr lang="es-MX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46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GRAFICO 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'1359355'!$H$3</c:f>
              <c:strCache>
                <c:ptCount val="1"/>
                <c:pt idx="0">
                  <c:v>R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val>
            <c:numRef>
              <c:f>'1359355'!$H$4:$H$23</c:f>
              <c:numCache>
                <c:formatCode>General</c:formatCode>
                <c:ptCount val="20"/>
                <c:pt idx="0">
                  <c:v>0.40000000000000036</c:v>
                </c:pt>
                <c:pt idx="1">
                  <c:v>0.19999999999999929</c:v>
                </c:pt>
                <c:pt idx="2">
                  <c:v>0.10000000000000142</c:v>
                </c:pt>
                <c:pt idx="3">
                  <c:v>9.9999999999999645E-2</c:v>
                </c:pt>
                <c:pt idx="4">
                  <c:v>0.59999999999999964</c:v>
                </c:pt>
                <c:pt idx="5">
                  <c:v>0.30000000000000071</c:v>
                </c:pt>
                <c:pt idx="6">
                  <c:v>0.5</c:v>
                </c:pt>
                <c:pt idx="7">
                  <c:v>-0.20000000000000107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AD-451D-9A66-599881A53B33}"/>
            </c:ext>
          </c:extLst>
        </c:ser>
        <c:ser>
          <c:idx val="1"/>
          <c:order val="1"/>
          <c:tx>
            <c:strRef>
              <c:f>'1359355'!$L$3</c:f>
              <c:strCache>
                <c:ptCount val="1"/>
                <c:pt idx="0">
                  <c:v>LCr</c:v>
                </c:pt>
              </c:strCache>
            </c:strRef>
          </c:tx>
          <c:spPr>
            <a:ln w="22225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'1359355'!$L$4:$L$23</c:f>
              <c:numCache>
                <c:formatCode>0.00</c:formatCode>
                <c:ptCount val="20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  <c:pt idx="4">
                  <c:v>0.25</c:v>
                </c:pt>
                <c:pt idx="5">
                  <c:v>0.25</c:v>
                </c:pt>
                <c:pt idx="6">
                  <c:v>0.25</c:v>
                </c:pt>
                <c:pt idx="7">
                  <c:v>0.25</c:v>
                </c:pt>
                <c:pt idx="8">
                  <c:v>0.25</c:v>
                </c:pt>
                <c:pt idx="9">
                  <c:v>0.25</c:v>
                </c:pt>
                <c:pt idx="10">
                  <c:v>0.25</c:v>
                </c:pt>
                <c:pt idx="11">
                  <c:v>0.25</c:v>
                </c:pt>
                <c:pt idx="12">
                  <c:v>0.25</c:v>
                </c:pt>
                <c:pt idx="13">
                  <c:v>0.25</c:v>
                </c:pt>
                <c:pt idx="14">
                  <c:v>0.25</c:v>
                </c:pt>
                <c:pt idx="15">
                  <c:v>0.25</c:v>
                </c:pt>
                <c:pt idx="16">
                  <c:v>0.25</c:v>
                </c:pt>
                <c:pt idx="17">
                  <c:v>0.25</c:v>
                </c:pt>
                <c:pt idx="18">
                  <c:v>0.25</c:v>
                </c:pt>
                <c:pt idx="19">
                  <c:v>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AD-451D-9A66-599881A53B33}"/>
            </c:ext>
          </c:extLst>
        </c:ser>
        <c:ser>
          <c:idx val="2"/>
          <c:order val="2"/>
          <c:tx>
            <c:strRef>
              <c:f>'1359355'!$M$3</c:f>
              <c:strCache>
                <c:ptCount val="1"/>
                <c:pt idx="0">
                  <c:v>LCIr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lgDashDot"/>
              <a:round/>
            </a:ln>
            <a:effectLst/>
          </c:spPr>
          <c:marker>
            <c:symbol val="none"/>
          </c:marker>
          <c:val>
            <c:numRef>
              <c:f>'1359355'!$M$4:$M$23</c:f>
              <c:numCache>
                <c:formatCode>0.00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AD-451D-9A66-599881A53B33}"/>
            </c:ext>
          </c:extLst>
        </c:ser>
        <c:ser>
          <c:idx val="3"/>
          <c:order val="3"/>
          <c:tx>
            <c:strRef>
              <c:f>'1359355'!$N$3</c:f>
              <c:strCache>
                <c:ptCount val="1"/>
                <c:pt idx="0">
                  <c:v>LCSr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'1359355'!$N$4:$N$23</c:f>
              <c:numCache>
                <c:formatCode>0.00</c:formatCode>
                <c:ptCount val="20"/>
                <c:pt idx="0">
                  <c:v>0.57050000000000001</c:v>
                </c:pt>
                <c:pt idx="1">
                  <c:v>0.57050000000000001</c:v>
                </c:pt>
                <c:pt idx="2">
                  <c:v>0.57050000000000001</c:v>
                </c:pt>
                <c:pt idx="3">
                  <c:v>0.57050000000000001</c:v>
                </c:pt>
                <c:pt idx="4">
                  <c:v>0.57050000000000001</c:v>
                </c:pt>
                <c:pt idx="5">
                  <c:v>0.57050000000000001</c:v>
                </c:pt>
                <c:pt idx="6">
                  <c:v>0.57050000000000001</c:v>
                </c:pt>
                <c:pt idx="7">
                  <c:v>0.57050000000000001</c:v>
                </c:pt>
                <c:pt idx="8">
                  <c:v>0.57050000000000001</c:v>
                </c:pt>
                <c:pt idx="9">
                  <c:v>0.57050000000000001</c:v>
                </c:pt>
                <c:pt idx="10">
                  <c:v>0.57050000000000001</c:v>
                </c:pt>
                <c:pt idx="11">
                  <c:v>0.57050000000000001</c:v>
                </c:pt>
                <c:pt idx="12">
                  <c:v>0.57050000000000001</c:v>
                </c:pt>
                <c:pt idx="13">
                  <c:v>0.57050000000000001</c:v>
                </c:pt>
                <c:pt idx="14">
                  <c:v>0.57050000000000001</c:v>
                </c:pt>
                <c:pt idx="15">
                  <c:v>0.57050000000000001</c:v>
                </c:pt>
                <c:pt idx="16">
                  <c:v>0.57050000000000001</c:v>
                </c:pt>
                <c:pt idx="17">
                  <c:v>0.57050000000000001</c:v>
                </c:pt>
                <c:pt idx="18">
                  <c:v>0.57050000000000001</c:v>
                </c:pt>
                <c:pt idx="19">
                  <c:v>0.57050000000000001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AD-451D-9A66-599881A53B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0139392"/>
        <c:axId val="390140640"/>
      </c:lineChart>
      <c:catAx>
        <c:axId val="390139392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Subgrupos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cross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140640"/>
        <c:crosses val="autoZero"/>
        <c:auto val="1"/>
        <c:lblAlgn val="ctr"/>
        <c:lblOffset val="100"/>
        <c:noMultiLvlLbl val="0"/>
      </c:catAx>
      <c:valAx>
        <c:axId val="390140640"/>
        <c:scaling>
          <c:orientation val="minMax"/>
          <c:max val="0.70000000000000007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dirty="0"/>
                  <a:t>Altura del centro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13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just"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4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079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004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105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51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406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042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093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856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953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690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946F71-AF45-468A-B706-6A28D7A7B5D7}" type="datetimeFigureOut">
              <a:rPr lang="es-MX" smtClean="0"/>
              <a:t>14/09/2022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FF81289-7D10-42FE-9942-E480944D3910}" type="slidenum">
              <a:rPr lang="es-MX" smtClean="0"/>
              <a:t>‹#›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0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"/>
          <p:cNvSpPr txBox="1"/>
          <p:nvPr>
            <p:ph type="title"/>
          </p:nvPr>
        </p:nvSpPr>
        <p:spPr>
          <a:xfrm>
            <a:off x="838200" y="1002749"/>
            <a:ext cx="105156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es-MX" sz="3600"/>
              <a:t>Universidad Autónoma de Nuevo León</a:t>
            </a:r>
            <a:br>
              <a:rPr b="1" lang="es-MX" sz="3600"/>
            </a:br>
            <a:r>
              <a:rPr b="1" lang="es-MX" sz="3600"/>
              <a:t>Facultad de Ingeniería Mecánica y Eléctrica</a:t>
            </a:r>
            <a:endParaRPr/>
          </a:p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838200" y="2414262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/>
              <a:t>Análisis de producción en serie para piezas estructurales de la industria metal-mecánica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MX" sz="2000"/>
              <a:t>Propuesta de Investigación por Equipo # 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s-MX" sz="2000"/>
              <a:t>Supervisado por: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s-MX" sz="2000"/>
              <a:t>Ing. Isaac Estrada García</a:t>
            </a:r>
            <a:endParaRPr/>
          </a:p>
        </p:txBody>
      </p:sp>
      <p:graphicFrame>
        <p:nvGraphicFramePr>
          <p:cNvPr id="20" name="Google Shape;20;p1"/>
          <p:cNvGraphicFramePr/>
          <p:nvPr/>
        </p:nvGraphicFramePr>
        <p:xfrm>
          <a:off x="2032000" y="31025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{4128BFB7-22EB-45CD-A8BC-C06EAA057A62}</a:tableStyleId>
              </a:tblPr>
              <a:tblGrid>
                <a:gridCol w="5354925"/>
                <a:gridCol w="27730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 u="none" cap="none" strike="noStrike"/>
                        <a:t>Nombre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/>
                        <a:t>Matricula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/>
                        <a:t>Sergio Alberto Espinosa Barrón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/>
                        <a:t>1359355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/>
                        <a:t>Omar Alejandro Ramos Martínez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/>
                        <a:t>1527163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/>
                        <a:t>Jorge Eduardo Garza Negrete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/>
                        <a:t>1740553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/>
                        <a:t>Ricardo Edmundo Careaga García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s-MX" sz="1800"/>
                        <a:t>1938329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1" name="Google Shape;2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141" y="511413"/>
            <a:ext cx="2167659" cy="98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9816" y="511413"/>
            <a:ext cx="2093042" cy="1171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C50801-9E9C-6EB6-FB53-AF7789056D32}"/>
              </a:ext>
            </a:extLst>
          </p:cNvPr>
          <p:cNvSpPr txBox="1"/>
          <p:nvPr/>
        </p:nvSpPr>
        <p:spPr>
          <a:xfrm>
            <a:off x="492370" y="516835"/>
            <a:ext cx="3084844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Velocidad de Ensamble Bajo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B9B182-5117-6BC7-6574-31F0BFFD140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just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err="1">
                <a:solidFill>
                  <a:srgbClr val="FFFFFF"/>
                </a:solidFill>
              </a:rPr>
              <a:t>Debido</a:t>
            </a:r>
            <a:r>
              <a:rPr lang="en-US" dirty="0">
                <a:solidFill>
                  <a:srgbClr val="FFFFFF"/>
                </a:solidFill>
              </a:rPr>
              <a:t> a que </a:t>
            </a:r>
            <a:r>
              <a:rPr lang="en-US" dirty="0" err="1">
                <a:solidFill>
                  <a:srgbClr val="FFFFFF"/>
                </a:solidFill>
              </a:rPr>
              <a:t>estamos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replicando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métodos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fabricación</a:t>
            </a:r>
            <a:r>
              <a:rPr lang="en-US" dirty="0">
                <a:solidFill>
                  <a:srgbClr val="FFFFFF"/>
                </a:solidFill>
              </a:rPr>
              <a:t> industrial </a:t>
            </a:r>
            <a:r>
              <a:rPr lang="en-US" dirty="0" err="1">
                <a:solidFill>
                  <a:srgbClr val="FFFFFF"/>
                </a:solidFill>
              </a:rPr>
              <a:t>ya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existentes</a:t>
            </a:r>
            <a:r>
              <a:rPr lang="en-US" dirty="0">
                <a:solidFill>
                  <a:srgbClr val="FFFFFF"/>
                </a:solidFill>
              </a:rPr>
              <a:t>, por </a:t>
            </a:r>
            <a:r>
              <a:rPr lang="en-US" dirty="0" err="1">
                <a:solidFill>
                  <a:srgbClr val="FFFFFF"/>
                </a:solidFill>
              </a:rPr>
              <a:t>votación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todo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grupo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llegamos</a:t>
            </a:r>
            <a:r>
              <a:rPr lang="en-US" dirty="0">
                <a:solidFill>
                  <a:srgbClr val="FFFFFF"/>
                </a:solidFill>
              </a:rPr>
              <a:t> a la </a:t>
            </a:r>
            <a:r>
              <a:rPr lang="en-US" dirty="0" err="1">
                <a:solidFill>
                  <a:srgbClr val="FFFFFF"/>
                </a:solidFill>
              </a:rPr>
              <a:t>conclusión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fabricar</a:t>
            </a:r>
            <a:r>
              <a:rPr lang="en-US" dirty="0">
                <a:solidFill>
                  <a:srgbClr val="FFFFFF"/>
                </a:solidFill>
              </a:rPr>
              <a:t> un </a:t>
            </a:r>
            <a:r>
              <a:rPr lang="en-US" dirty="0" err="1">
                <a:solidFill>
                  <a:srgbClr val="FFFFFF"/>
                </a:solidFill>
              </a:rPr>
              <a:t>aditamento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plantilla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ensamblar</a:t>
            </a:r>
            <a:r>
              <a:rPr lang="en-US" dirty="0">
                <a:solidFill>
                  <a:srgbClr val="FFFFFF"/>
                </a:solidFill>
              </a:rPr>
              <a:t> las </a:t>
            </a:r>
            <a:r>
              <a:rPr lang="en-US" dirty="0" err="1">
                <a:solidFill>
                  <a:srgbClr val="FFFFFF"/>
                </a:solidFill>
              </a:rPr>
              <a:t>piezas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eliminando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así</a:t>
            </a:r>
            <a:r>
              <a:rPr lang="en-US" dirty="0">
                <a:solidFill>
                  <a:srgbClr val="FFFFFF"/>
                </a:solidFill>
              </a:rPr>
              <a:t> la </a:t>
            </a:r>
            <a:r>
              <a:rPr lang="en-US" dirty="0" err="1">
                <a:solidFill>
                  <a:srgbClr val="FFFFFF"/>
                </a:solidFill>
              </a:rPr>
              <a:t>variabilidad</a:t>
            </a:r>
            <a:r>
              <a:rPr lang="en-US" dirty="0">
                <a:solidFill>
                  <a:srgbClr val="FFFFFF"/>
                </a:solidFill>
              </a:rPr>
              <a:t> dada por </a:t>
            </a:r>
            <a:r>
              <a:rPr lang="en-US" dirty="0" err="1">
                <a:solidFill>
                  <a:srgbClr val="FFFFFF"/>
                </a:solidFill>
              </a:rPr>
              <a:t>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operador</a:t>
            </a:r>
            <a:r>
              <a:rPr lang="en-US" dirty="0">
                <a:solidFill>
                  <a:srgbClr val="FFFFFF"/>
                </a:solidFill>
              </a:rPr>
              <a:t> y </a:t>
            </a:r>
            <a:r>
              <a:rPr lang="en-US" dirty="0" err="1">
                <a:solidFill>
                  <a:srgbClr val="FFFFFF"/>
                </a:solidFill>
              </a:rPr>
              <a:t>reduciendo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tiempo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ensamble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12D68C90-7416-13B7-C164-2D03C1BC2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263348"/>
              </p:ext>
            </p:extLst>
          </p:nvPr>
        </p:nvGraphicFramePr>
        <p:xfrm>
          <a:off x="4742017" y="986096"/>
          <a:ext cx="6798083" cy="488581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2000">
                  <a:extLst>
                    <a:ext uri="{9D8B030D-6E8A-4147-A177-3AD203B41FA5}">
                      <a16:colId xmlns:a16="http://schemas.microsoft.com/office/drawing/2014/main" val="3026475556"/>
                    </a:ext>
                  </a:extLst>
                </a:gridCol>
                <a:gridCol w="2649817">
                  <a:extLst>
                    <a:ext uri="{9D8B030D-6E8A-4147-A177-3AD203B41FA5}">
                      <a16:colId xmlns:a16="http://schemas.microsoft.com/office/drawing/2014/main" val="3952708118"/>
                    </a:ext>
                  </a:extLst>
                </a:gridCol>
                <a:gridCol w="2466266">
                  <a:extLst>
                    <a:ext uri="{9D8B030D-6E8A-4147-A177-3AD203B41FA5}">
                      <a16:colId xmlns:a16="http://schemas.microsoft.com/office/drawing/2014/main" val="2598556111"/>
                    </a:ext>
                  </a:extLst>
                </a:gridCol>
              </a:tblGrid>
              <a:tr h="1970343">
                <a:tc>
                  <a:txBody>
                    <a:bodyPr/>
                    <a:lstStyle/>
                    <a:p>
                      <a:pPr algn="ctr"/>
                      <a:r>
                        <a:rPr lang="es-MX" sz="2400"/>
                        <a:t>Nombre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/>
                        <a:t>Fabricar Plantilla de Ensamble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/>
                        <a:t>Investigar por Métodos Estadísticos, Causa-Efecto y 6M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86201"/>
                  </a:ext>
                </a:extLst>
              </a:tr>
              <a:tr h="728867">
                <a:tc>
                  <a:txBody>
                    <a:bodyPr/>
                    <a:lstStyle/>
                    <a:p>
                      <a:pPr algn="ctr"/>
                      <a:r>
                        <a:rPr lang="es-MX" sz="2400"/>
                        <a:t>Jorge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700">
                          <a:solidFill>
                            <a:srgbClr val="FF0000"/>
                          </a:solidFill>
                        </a:rPr>
                        <a:t>* 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2400"/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217827"/>
                  </a:ext>
                </a:extLst>
              </a:tr>
              <a:tr h="728867">
                <a:tc>
                  <a:txBody>
                    <a:bodyPr/>
                    <a:lstStyle/>
                    <a:p>
                      <a:pPr algn="ctr"/>
                      <a:r>
                        <a:rPr lang="es-MX" sz="2400"/>
                        <a:t>Ricardo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700">
                          <a:solidFill>
                            <a:srgbClr val="FF0000"/>
                          </a:solidFill>
                        </a:rPr>
                        <a:t>* 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2400"/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226020"/>
                  </a:ext>
                </a:extLst>
              </a:tr>
              <a:tr h="728867">
                <a:tc>
                  <a:txBody>
                    <a:bodyPr/>
                    <a:lstStyle/>
                    <a:p>
                      <a:pPr algn="ctr"/>
                      <a:r>
                        <a:rPr lang="es-MX" sz="2400"/>
                        <a:t>Sergio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70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2400"/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293214"/>
                  </a:ext>
                </a:extLst>
              </a:tr>
              <a:tr h="728867">
                <a:tc>
                  <a:txBody>
                    <a:bodyPr/>
                    <a:lstStyle/>
                    <a:p>
                      <a:pPr algn="ctr"/>
                      <a:r>
                        <a:rPr lang="es-MX" sz="2400"/>
                        <a:t>Alejandro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70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2400"/>
                    </a:p>
                  </a:txBody>
                  <a:tcPr marL="120143" marR="120143" marT="60071" marB="60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65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04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A96C4A1E-2C07-BC43-6D2B-72B6DAE351AE}"/>
              </a:ext>
            </a:extLst>
          </p:cNvPr>
          <p:cNvSpPr txBox="1"/>
          <p:nvPr/>
        </p:nvSpPr>
        <p:spPr>
          <a:xfrm>
            <a:off x="838199" y="4428000"/>
            <a:ext cx="6143626" cy="14004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 dirty="0">
                <a:latin typeface="+mj-lt"/>
                <a:ea typeface="+mj-ea"/>
                <a:cs typeface="+mj-cs"/>
              </a:rPr>
              <a:t>Plantilla de </a:t>
            </a:r>
            <a:r>
              <a:rPr lang="en-US" sz="5600" b="1" kern="1200" dirty="0" err="1">
                <a:latin typeface="+mj-lt"/>
                <a:ea typeface="+mj-ea"/>
                <a:cs typeface="+mj-cs"/>
              </a:rPr>
              <a:t>Ensamble</a:t>
            </a:r>
            <a:endParaRPr lang="en-US" sz="56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EA9058D-4E70-1E91-0EE2-9C1D494DB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4" t="23939" r="26078" b="13334"/>
          <a:stretch/>
        </p:blipFill>
        <p:spPr>
          <a:xfrm>
            <a:off x="3120585" y="833265"/>
            <a:ext cx="3303672" cy="24718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8382BA-52C4-A423-C514-FBA6EF636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5" t="23205" r="23877" b="15062"/>
          <a:stretch/>
        </p:blipFill>
        <p:spPr>
          <a:xfrm>
            <a:off x="94755" y="696910"/>
            <a:ext cx="3177334" cy="2371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n 6" descr="Un edificio de ladrillo&#10;&#10;Descripción generada automáticamente con confianza media">
            <a:extLst>
              <a:ext uri="{FF2B5EF4-FFF2-40B4-BE49-F238E27FC236}">
                <a16:creationId xmlns:a16="http://schemas.microsoft.com/office/drawing/2014/main" id="{BE3D1D38-971B-9608-0DDD-819708735F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9" r="-3" b="7756"/>
          <a:stretch/>
        </p:blipFill>
        <p:spPr>
          <a:xfrm>
            <a:off x="6094477" y="-141899"/>
            <a:ext cx="2952751" cy="4049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n 4" descr="Imagen que contiene exterior, vista, foto, viejo&#10;&#10;Descripción generada automáticamente">
            <a:extLst>
              <a:ext uri="{FF2B5EF4-FFF2-40B4-BE49-F238E27FC236}">
                <a16:creationId xmlns:a16="http://schemas.microsoft.com/office/drawing/2014/main" id="{D1C04624-DB92-A4F0-0997-9B61D9F4D1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8" r="9274" b="4"/>
          <a:stretch/>
        </p:blipFill>
        <p:spPr>
          <a:xfrm>
            <a:off x="8044874" y="507452"/>
            <a:ext cx="4097757" cy="5773755"/>
          </a:xfrm>
          <a:prstGeom prst="roundRect">
            <a:avLst>
              <a:gd name="adj" fmla="val 453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Lef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7311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>
            <a:extLst>
              <a:ext uri="{FF2B5EF4-FFF2-40B4-BE49-F238E27FC236}">
                <a16:creationId xmlns:a16="http://schemas.microsoft.com/office/drawing/2014/main" id="{443FF7B7-AE37-4792-B72E-434032C3A410}"/>
              </a:ext>
            </a:extLst>
          </p:cNvPr>
          <p:cNvSpPr txBox="1"/>
          <p:nvPr/>
        </p:nvSpPr>
        <p:spPr>
          <a:xfrm>
            <a:off x="586854" y="118166"/>
            <a:ext cx="11090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/>
              <a:t>Pandeo en Estructura</a:t>
            </a:r>
          </a:p>
        </p:txBody>
      </p:sp>
      <p:pic>
        <p:nvPicPr>
          <p:cNvPr id="3" name="Imagen 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C49BE6A9-9AD6-42CC-B43C-47514C3A1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3" y="641445"/>
            <a:ext cx="7117782" cy="5034603"/>
          </a:xfrm>
          <a:prstGeom prst="rect">
            <a:avLst/>
          </a:prstGeom>
        </p:spPr>
      </p:pic>
      <p:cxnSp>
        <p:nvCxnSpPr>
          <p:cNvPr id="4" name="Conector recto de flecha 8">
            <a:extLst>
              <a:ext uri="{FF2B5EF4-FFF2-40B4-BE49-F238E27FC236}">
                <a16:creationId xmlns:a16="http://schemas.microsoft.com/office/drawing/2014/main" id="{4FB45ED7-F811-4883-8890-C5E936A484E7}"/>
              </a:ext>
            </a:extLst>
          </p:cNvPr>
          <p:cNvCxnSpPr>
            <a:cxnSpLocks/>
          </p:cNvCxnSpPr>
          <p:nvPr/>
        </p:nvCxnSpPr>
        <p:spPr>
          <a:xfrm flipH="1">
            <a:off x="5540991" y="3016156"/>
            <a:ext cx="55500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10">
                <a:extLst>
                  <a:ext uri="{FF2B5EF4-FFF2-40B4-BE49-F238E27FC236}">
                    <a16:creationId xmlns:a16="http://schemas.microsoft.com/office/drawing/2014/main" id="{541A126A-E319-4FA4-855C-ABE11835DCFD}"/>
                  </a:ext>
                </a:extLst>
              </p:cNvPr>
              <p:cNvSpPr txBox="1"/>
              <p:nvPr/>
            </p:nvSpPr>
            <p:spPr>
              <a:xfrm>
                <a:off x="4307902" y="3096675"/>
                <a:ext cx="1910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10.16</m:t>
                      </m:r>
                      <m:r>
                        <m:rPr>
                          <m:sty m:val="p"/>
                        </m:rPr>
                        <a:rPr lang="es-MX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mm</m:t>
                      </m:r>
                      <m:r>
                        <a:rPr lang="es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5" name="CuadroTexto 10">
                <a:extLst>
                  <a:ext uri="{FF2B5EF4-FFF2-40B4-BE49-F238E27FC236}">
                    <a16:creationId xmlns:a16="http://schemas.microsoft.com/office/drawing/2014/main" id="{541A126A-E319-4FA4-855C-ABE11835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2" y="3096675"/>
                <a:ext cx="19106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rma libre: forma 11">
            <a:extLst>
              <a:ext uri="{FF2B5EF4-FFF2-40B4-BE49-F238E27FC236}">
                <a16:creationId xmlns:a16="http://schemas.microsoft.com/office/drawing/2014/main" id="{97D89EBF-E6BD-4A03-843B-90C171379430}"/>
              </a:ext>
            </a:extLst>
          </p:cNvPr>
          <p:cNvSpPr/>
          <p:nvPr/>
        </p:nvSpPr>
        <p:spPr>
          <a:xfrm>
            <a:off x="9047507" y="948520"/>
            <a:ext cx="696993" cy="4135272"/>
          </a:xfrm>
          <a:custGeom>
            <a:avLst/>
            <a:gdLst>
              <a:gd name="connsiteX0" fmla="*/ 219323 w 578565"/>
              <a:gd name="connsiteY0" fmla="*/ 0 h 4135272"/>
              <a:gd name="connsiteX1" fmla="*/ 574165 w 578565"/>
              <a:gd name="connsiteY1" fmla="*/ 2156346 h 4135272"/>
              <a:gd name="connsiteX2" fmla="*/ 959 w 578565"/>
              <a:gd name="connsiteY2" fmla="*/ 4135272 h 41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565" h="4135272">
                <a:moveTo>
                  <a:pt x="219323" y="0"/>
                </a:moveTo>
                <a:cubicBezTo>
                  <a:pt x="414941" y="733567"/>
                  <a:pt x="610559" y="1467134"/>
                  <a:pt x="574165" y="2156346"/>
                </a:cubicBezTo>
                <a:cubicBezTo>
                  <a:pt x="537771" y="2845558"/>
                  <a:pt x="-26336" y="4085230"/>
                  <a:pt x="959" y="413527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de flecha 12">
            <a:extLst>
              <a:ext uri="{FF2B5EF4-FFF2-40B4-BE49-F238E27FC236}">
                <a16:creationId xmlns:a16="http://schemas.microsoft.com/office/drawing/2014/main" id="{F1230F9D-1C10-4F1D-861C-D2B3738A301D}"/>
              </a:ext>
            </a:extLst>
          </p:cNvPr>
          <p:cNvCxnSpPr>
            <a:cxnSpLocks/>
          </p:cNvCxnSpPr>
          <p:nvPr/>
        </p:nvCxnSpPr>
        <p:spPr>
          <a:xfrm flipH="1">
            <a:off x="9047507" y="3016156"/>
            <a:ext cx="69699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orma libre: forma 13">
            <a:extLst>
              <a:ext uri="{FF2B5EF4-FFF2-40B4-BE49-F238E27FC236}">
                <a16:creationId xmlns:a16="http://schemas.microsoft.com/office/drawing/2014/main" id="{BEA8B8CD-EB8B-46AF-A809-963AF3EBCBC2}"/>
              </a:ext>
            </a:extLst>
          </p:cNvPr>
          <p:cNvSpPr/>
          <p:nvPr/>
        </p:nvSpPr>
        <p:spPr>
          <a:xfrm>
            <a:off x="5660947" y="1050879"/>
            <a:ext cx="696993" cy="4173456"/>
          </a:xfrm>
          <a:custGeom>
            <a:avLst/>
            <a:gdLst>
              <a:gd name="connsiteX0" fmla="*/ 219323 w 578565"/>
              <a:gd name="connsiteY0" fmla="*/ 0 h 4135272"/>
              <a:gd name="connsiteX1" fmla="*/ 574165 w 578565"/>
              <a:gd name="connsiteY1" fmla="*/ 2156346 h 4135272"/>
              <a:gd name="connsiteX2" fmla="*/ 959 w 578565"/>
              <a:gd name="connsiteY2" fmla="*/ 4135272 h 41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565" h="4135272">
                <a:moveTo>
                  <a:pt x="219323" y="0"/>
                </a:moveTo>
                <a:cubicBezTo>
                  <a:pt x="414941" y="733567"/>
                  <a:pt x="610559" y="1467134"/>
                  <a:pt x="574165" y="2156346"/>
                </a:cubicBezTo>
                <a:cubicBezTo>
                  <a:pt x="537771" y="2845558"/>
                  <a:pt x="-26336" y="4085230"/>
                  <a:pt x="959" y="413527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Conector recto 15">
            <a:extLst>
              <a:ext uri="{FF2B5EF4-FFF2-40B4-BE49-F238E27FC236}">
                <a16:creationId xmlns:a16="http://schemas.microsoft.com/office/drawing/2014/main" id="{68D9F243-AD8D-408D-80ED-5526666B929F}"/>
              </a:ext>
            </a:extLst>
          </p:cNvPr>
          <p:cNvCxnSpPr>
            <a:cxnSpLocks/>
          </p:cNvCxnSpPr>
          <p:nvPr/>
        </p:nvCxnSpPr>
        <p:spPr>
          <a:xfrm>
            <a:off x="9047507" y="948520"/>
            <a:ext cx="0" cy="41352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18">
            <a:extLst>
              <a:ext uri="{FF2B5EF4-FFF2-40B4-BE49-F238E27FC236}">
                <a16:creationId xmlns:a16="http://schemas.microsoft.com/office/drawing/2014/main" id="{D14C0B25-5CB4-4919-ACB8-CBBD35AD7922}"/>
              </a:ext>
            </a:extLst>
          </p:cNvPr>
          <p:cNvSpPr txBox="1"/>
          <p:nvPr/>
        </p:nvSpPr>
        <p:spPr>
          <a:xfrm>
            <a:off x="464260" y="5798185"/>
            <a:ext cx="1109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Pandeo producido por: “Distorsión por línea de Calor”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4">
                <a:extLst>
                  <a:ext uri="{FF2B5EF4-FFF2-40B4-BE49-F238E27FC236}">
                    <a16:creationId xmlns:a16="http://schemas.microsoft.com/office/drawing/2014/main" id="{EBAB24BF-09EB-442D-9362-249BF6E55792}"/>
                  </a:ext>
                </a:extLst>
              </p:cNvPr>
              <p:cNvSpPr txBox="1"/>
              <p:nvPr/>
            </p:nvSpPr>
            <p:spPr>
              <a:xfrm>
                <a:off x="8440659" y="3028209"/>
                <a:ext cx="1910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𝑚𝑚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" name="CuadroTexto 4">
                <a:extLst>
                  <a:ext uri="{FF2B5EF4-FFF2-40B4-BE49-F238E27FC236}">
                    <a16:creationId xmlns:a16="http://schemas.microsoft.com/office/drawing/2014/main" id="{EBAB24BF-09EB-442D-9362-249BF6E55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659" y="3028209"/>
                <a:ext cx="19106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81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8">
            <a:extLst>
              <a:ext uri="{FF2B5EF4-FFF2-40B4-BE49-F238E27FC236}">
                <a16:creationId xmlns:a16="http://schemas.microsoft.com/office/drawing/2014/main" id="{C3D01FB5-7638-4F23-B8A2-0ECC2051D30C}"/>
              </a:ext>
            </a:extLst>
          </p:cNvPr>
          <p:cNvSpPr txBox="1"/>
          <p:nvPr/>
        </p:nvSpPr>
        <p:spPr>
          <a:xfrm>
            <a:off x="550815" y="467790"/>
            <a:ext cx="11090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/>
              <a:t>COMO CONTROLAMOS EL PROCESO “PANDEO”</a:t>
            </a:r>
          </a:p>
        </p:txBody>
      </p:sp>
      <p:graphicFrame>
        <p:nvGraphicFramePr>
          <p:cNvPr id="6" name="Gráfico 11">
            <a:extLst>
              <a:ext uri="{FF2B5EF4-FFF2-40B4-BE49-F238E27FC236}">
                <a16:creationId xmlns:a16="http://schemas.microsoft.com/office/drawing/2014/main" id="{714FA906-CCF0-4E47-904C-D0E5A2DE5B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2183"/>
              </p:ext>
            </p:extLst>
          </p:nvPr>
        </p:nvGraphicFramePr>
        <p:xfrm>
          <a:off x="550815" y="1726606"/>
          <a:ext cx="4837895" cy="3566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12">
            <a:extLst>
              <a:ext uri="{FF2B5EF4-FFF2-40B4-BE49-F238E27FC236}">
                <a16:creationId xmlns:a16="http://schemas.microsoft.com/office/drawing/2014/main" id="{8372259D-A67D-4DC5-A01B-EBF4E904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0143845"/>
              </p:ext>
            </p:extLst>
          </p:nvPr>
        </p:nvGraphicFramePr>
        <p:xfrm>
          <a:off x="6707904" y="1726606"/>
          <a:ext cx="4837895" cy="3566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13">
                <a:extLst>
                  <a:ext uri="{FF2B5EF4-FFF2-40B4-BE49-F238E27FC236}">
                    <a16:creationId xmlns:a16="http://schemas.microsoft.com/office/drawing/2014/main" id="{3FD34CCE-4437-423B-8DDE-6EE3AE22C56D}"/>
                  </a:ext>
                </a:extLst>
              </p:cNvPr>
              <p:cNvSpPr txBox="1"/>
              <p:nvPr/>
            </p:nvSpPr>
            <p:spPr>
              <a:xfrm>
                <a:off x="586854" y="5292771"/>
                <a:ext cx="10958945" cy="144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algn="just">
                  <a:lnSpc>
                    <a:spcPct val="105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s-MX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Nuestra tolerancia en el pandeo debe de ser de 2mm con respecto al centro de 10.16cm de ancho.</a:t>
                </a:r>
              </a:p>
              <a:p>
                <a:pPr marL="342900" lvl="0" indent="-342900" algn="just">
                  <a:lnSpc>
                    <a:spcPct val="105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s-MX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Evidentemente </a:t>
                </a:r>
                <a:r>
                  <a:rPr lang="es-MX" i="1" u="sng" dirty="0">
                    <a:solidFill>
                      <a:srgbClr val="FF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 cumplimos con la Tolerancia </a:t>
                </a:r>
                <a:r>
                  <a:rPr lang="es-MX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Especificada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Ancho</m:t>
                    </m:r>
                    <m: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de</m:t>
                    </m:r>
                    <m: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centro</m:t>
                    </m:r>
                    <m: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10.16</m:t>
                    </m:r>
                    <m:r>
                      <m:rPr>
                        <m:sty m:val="p"/>
                      </m:rPr>
                      <a:rPr lang="es-MX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cm</m:t>
                    </m:r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𝑚𝑚</m:t>
                    </m:r>
                  </m:oMath>
                </a14:m>
                <a:r>
                  <a:rPr lang="es-MX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por lo que debemos buscar soluciones a la variación presente.</a:t>
                </a:r>
              </a:p>
              <a:p>
                <a:pPr algn="just"/>
                <a:endParaRPr lang="es-MX" dirty="0"/>
              </a:p>
            </p:txBody>
          </p:sp>
        </mc:Choice>
        <mc:Fallback xmlns="">
          <p:sp>
            <p:nvSpPr>
              <p:cNvPr id="8" name="CuadroTexto 13">
                <a:extLst>
                  <a:ext uri="{FF2B5EF4-FFF2-40B4-BE49-F238E27FC236}">
                    <a16:creationId xmlns:a16="http://schemas.microsoft.com/office/drawing/2014/main" id="{3FD34CCE-4437-423B-8DDE-6EE3AE22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54" y="5292771"/>
                <a:ext cx="10958945" cy="1447063"/>
              </a:xfrm>
              <a:prstGeom prst="rect">
                <a:avLst/>
              </a:prstGeom>
              <a:blipFill>
                <a:blip r:embed="rId4"/>
                <a:stretch>
                  <a:fillRect l="-445" t="-2941" r="-50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16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5">
            <a:extLst>
              <a:ext uri="{FF2B5EF4-FFF2-40B4-BE49-F238E27FC236}">
                <a16:creationId xmlns:a16="http://schemas.microsoft.com/office/drawing/2014/main" id="{DD2948F0-6625-418E-B51C-D28A6302FCF8}"/>
              </a:ext>
            </a:extLst>
          </p:cNvPr>
          <p:cNvSpPr txBox="1"/>
          <p:nvPr/>
        </p:nvSpPr>
        <p:spPr>
          <a:xfrm>
            <a:off x="4598535" y="969813"/>
            <a:ext cx="7006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/>
              <a:t>Método de Causa-Efecto y 6M</a:t>
            </a:r>
          </a:p>
        </p:txBody>
      </p:sp>
      <p:pic>
        <p:nvPicPr>
          <p:cNvPr id="3" name="Imagen 7" descr="Diagrama&#10;&#10;Descripción generada automáticamente">
            <a:extLst>
              <a:ext uri="{FF2B5EF4-FFF2-40B4-BE49-F238E27FC236}">
                <a16:creationId xmlns:a16="http://schemas.microsoft.com/office/drawing/2014/main" id="{A62B7379-8C8C-4D65-9AC9-DD4A59856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5"/>
          <a:stretch/>
        </p:blipFill>
        <p:spPr>
          <a:xfrm>
            <a:off x="586854" y="777944"/>
            <a:ext cx="3744514" cy="2119873"/>
          </a:xfrm>
          <a:prstGeom prst="rect">
            <a:avLst/>
          </a:prstGeom>
        </p:spPr>
      </p:pic>
      <p:graphicFrame>
        <p:nvGraphicFramePr>
          <p:cNvPr id="4" name="Tabla 9">
            <a:extLst>
              <a:ext uri="{FF2B5EF4-FFF2-40B4-BE49-F238E27FC236}">
                <a16:creationId xmlns:a16="http://schemas.microsoft.com/office/drawing/2014/main" id="{B2E0589C-2372-442E-836B-074FDB4E1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75097"/>
              </p:ext>
            </p:extLst>
          </p:nvPr>
        </p:nvGraphicFramePr>
        <p:xfrm>
          <a:off x="224589" y="3125592"/>
          <a:ext cx="11742822" cy="32918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57137">
                  <a:extLst>
                    <a:ext uri="{9D8B030D-6E8A-4147-A177-3AD203B41FA5}">
                      <a16:colId xmlns:a16="http://schemas.microsoft.com/office/drawing/2014/main" val="3977108337"/>
                    </a:ext>
                  </a:extLst>
                </a:gridCol>
                <a:gridCol w="1957137">
                  <a:extLst>
                    <a:ext uri="{9D8B030D-6E8A-4147-A177-3AD203B41FA5}">
                      <a16:colId xmlns:a16="http://schemas.microsoft.com/office/drawing/2014/main" val="3950398484"/>
                    </a:ext>
                  </a:extLst>
                </a:gridCol>
                <a:gridCol w="1957137">
                  <a:extLst>
                    <a:ext uri="{9D8B030D-6E8A-4147-A177-3AD203B41FA5}">
                      <a16:colId xmlns:a16="http://schemas.microsoft.com/office/drawing/2014/main" val="4056645475"/>
                    </a:ext>
                  </a:extLst>
                </a:gridCol>
                <a:gridCol w="1371669">
                  <a:extLst>
                    <a:ext uri="{9D8B030D-6E8A-4147-A177-3AD203B41FA5}">
                      <a16:colId xmlns:a16="http://schemas.microsoft.com/office/drawing/2014/main" val="2517164648"/>
                    </a:ext>
                  </a:extLst>
                </a:gridCol>
                <a:gridCol w="1070110">
                  <a:extLst>
                    <a:ext uri="{9D8B030D-6E8A-4147-A177-3AD203B41FA5}">
                      <a16:colId xmlns:a16="http://schemas.microsoft.com/office/drawing/2014/main" val="2936919906"/>
                    </a:ext>
                  </a:extLst>
                </a:gridCol>
                <a:gridCol w="3429632">
                  <a:extLst>
                    <a:ext uri="{9D8B030D-6E8A-4147-A177-3AD203B41FA5}">
                      <a16:colId xmlns:a16="http://schemas.microsoft.com/office/drawing/2014/main" val="3062803531"/>
                    </a:ext>
                  </a:extLst>
                </a:gridCol>
              </a:tblGrid>
              <a:tr h="63767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Materiales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Maquinaria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Método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Medio Ambiente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Mano de Obra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Medición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973756"/>
                  </a:ext>
                </a:extLst>
              </a:tr>
              <a:tr h="910964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Espesor delgado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No existe aditamento para sujetar pieza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 suelda de forma empírica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 requiere una superficie plana para realizar la medición.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982775"/>
                  </a:ext>
                </a:extLst>
              </a:tr>
              <a:tr h="637675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Se usa electrodo con Diam: 3/32”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No existe procedimiento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138477"/>
                  </a:ext>
                </a:extLst>
              </a:tr>
              <a:tr h="364386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 hay tiempo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292449"/>
                  </a:ext>
                </a:extLst>
              </a:tr>
              <a:tr h="364386"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896902"/>
                  </a:ext>
                </a:extLst>
              </a:tr>
              <a:tr h="364386">
                <a:tc>
                  <a:txBody>
                    <a:bodyPr/>
                    <a:lstStyle/>
                    <a:p>
                      <a:pPr algn="ctr"/>
                      <a:endParaRPr lang="es-MX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363463"/>
                  </a:ext>
                </a:extLst>
              </a:tr>
            </a:tbl>
          </a:graphicData>
        </a:graphic>
      </p:graphicFrame>
      <p:sp>
        <p:nvSpPr>
          <p:cNvPr id="5" name="CuadroTexto 9">
            <a:extLst>
              <a:ext uri="{FF2B5EF4-FFF2-40B4-BE49-F238E27FC236}">
                <a16:creationId xmlns:a16="http://schemas.microsoft.com/office/drawing/2014/main" id="{9C258DDD-F0F8-4C08-BE58-4E3F28F96A8C}"/>
              </a:ext>
            </a:extLst>
          </p:cNvPr>
          <p:cNvSpPr txBox="1"/>
          <p:nvPr/>
        </p:nvSpPr>
        <p:spPr>
          <a:xfrm>
            <a:off x="6096000" y="1843919"/>
            <a:ext cx="3153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FF0000"/>
                </a:solidFill>
              </a:rPr>
              <a:t>Problema: PANDEO</a:t>
            </a:r>
          </a:p>
        </p:txBody>
      </p:sp>
    </p:spTree>
    <p:extLst>
      <p:ext uri="{BB962C8B-B14F-4D97-AF65-F5344CB8AC3E}">
        <p14:creationId xmlns:p14="http://schemas.microsoft.com/office/powerpoint/2010/main" val="226620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>
            <a:extLst>
              <a:ext uri="{FF2B5EF4-FFF2-40B4-BE49-F238E27FC236}">
                <a16:creationId xmlns:a16="http://schemas.microsoft.com/office/drawing/2014/main" id="{A117BFC6-4D86-4DB0-A77C-C14FE2FF4361}"/>
              </a:ext>
            </a:extLst>
          </p:cNvPr>
          <p:cNvSpPr txBox="1"/>
          <p:nvPr/>
        </p:nvSpPr>
        <p:spPr>
          <a:xfrm>
            <a:off x="550815" y="118166"/>
            <a:ext cx="11090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/>
              <a:t>LLUVIA DE IDEAS</a:t>
            </a: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21418174-BA94-4E91-B915-6A4FA585E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26778"/>
              </p:ext>
            </p:extLst>
          </p:nvPr>
        </p:nvGraphicFramePr>
        <p:xfrm>
          <a:off x="332281" y="764497"/>
          <a:ext cx="11527436" cy="576410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8487">
                  <a:extLst>
                    <a:ext uri="{9D8B030D-6E8A-4147-A177-3AD203B41FA5}">
                      <a16:colId xmlns:a16="http://schemas.microsoft.com/office/drawing/2014/main" val="3022868464"/>
                    </a:ext>
                  </a:extLst>
                </a:gridCol>
                <a:gridCol w="3214327">
                  <a:extLst>
                    <a:ext uri="{9D8B030D-6E8A-4147-A177-3AD203B41FA5}">
                      <a16:colId xmlns:a16="http://schemas.microsoft.com/office/drawing/2014/main" val="2911171705"/>
                    </a:ext>
                  </a:extLst>
                </a:gridCol>
                <a:gridCol w="1672466">
                  <a:extLst>
                    <a:ext uri="{9D8B030D-6E8A-4147-A177-3AD203B41FA5}">
                      <a16:colId xmlns:a16="http://schemas.microsoft.com/office/drawing/2014/main" val="2712129044"/>
                    </a:ext>
                  </a:extLst>
                </a:gridCol>
                <a:gridCol w="1160675">
                  <a:extLst>
                    <a:ext uri="{9D8B030D-6E8A-4147-A177-3AD203B41FA5}">
                      <a16:colId xmlns:a16="http://schemas.microsoft.com/office/drawing/2014/main" val="2880909079"/>
                    </a:ext>
                  </a:extLst>
                </a:gridCol>
                <a:gridCol w="3171481">
                  <a:extLst>
                    <a:ext uri="{9D8B030D-6E8A-4147-A177-3AD203B41FA5}">
                      <a16:colId xmlns:a16="http://schemas.microsoft.com/office/drawing/2014/main" val="999073989"/>
                    </a:ext>
                  </a:extLst>
                </a:gridCol>
              </a:tblGrid>
              <a:tr h="419725"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HALLAZGO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IDEAS PROPUESTAS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VERIFICACIÓN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JUSTIFICACION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8500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APROBADA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/>
                        <a:t>NO APROBADA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409651"/>
                  </a:ext>
                </a:extLst>
              </a:tr>
              <a:tr h="100666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FF0000"/>
                          </a:solidFill>
                        </a:rPr>
                        <a:t>Espesor del perfil delgado (1.21mm de espesor)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600" dirty="0"/>
                        <a:t>Subir a un calibre mas grueso.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s-MX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/>
                        <a:t>Mantener costos de fabricación bajos.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/>
                        <a:t>El diseño estructural de la pieza no lo requiere.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0345900"/>
                  </a:ext>
                </a:extLst>
              </a:tr>
              <a:tr h="533400"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FF0000"/>
                          </a:solidFill>
                        </a:rPr>
                        <a:t>Se usa para soldar electrodo con Diámetro 3/32”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600" dirty="0"/>
                        <a:t>Cambiar a un electrodo de menor diámetro.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s-MX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/>
                        <a:t>Los electrodos de menor diámetro son difíciles de conseguir y mas costosos.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/>
                        <a:t>No hay seguridad de que la pieza no se deforme.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es-MX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165722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1600" dirty="0">
                          <a:solidFill>
                            <a:srgbClr val="FF0000"/>
                          </a:solidFill>
                        </a:rPr>
                        <a:t>Bajar el amperaje de 75A a 60A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/>
                        <a:t>*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400" dirty="0"/>
                        <a:t>* Fácil y rápido de implementar con nula inversión de recursos.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122020"/>
                  </a:ext>
                </a:extLst>
              </a:tr>
              <a:tr h="80203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FF0000"/>
                          </a:solidFill>
                        </a:rPr>
                        <a:t>No existe aditamento para sujetar estructura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600" dirty="0">
                          <a:solidFill>
                            <a:srgbClr val="FF0000"/>
                          </a:solidFill>
                        </a:rPr>
                        <a:t>Fabricar un aditamento que sujete la pieza y no se deforme.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/>
                        <a:t>*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400" dirty="0"/>
                        <a:t>* Fácil y rápido de implementar con poca inversión de recursos.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231257"/>
                  </a:ext>
                </a:extLst>
              </a:tr>
              <a:tr h="80203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FF0000"/>
                          </a:solidFill>
                        </a:rPr>
                        <a:t>No existe procedimiento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s-MX" sz="1600" dirty="0"/>
                        <a:t>Diseñar un procedimiento de pases de soldadura que evite la deformación.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3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3600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400" dirty="0"/>
                        <a:t>* Se requiere de nuevas técnicas de investigación y uso de otro tipo de software para mayor precisión e inversión económica.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17067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12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4">
            <a:extLst>
              <a:ext uri="{FF2B5EF4-FFF2-40B4-BE49-F238E27FC236}">
                <a16:creationId xmlns:a16="http://schemas.microsoft.com/office/drawing/2014/main" id="{89B85097-CD01-45D1-A6C1-020586ECC964}"/>
              </a:ext>
            </a:extLst>
          </p:cNvPr>
          <p:cNvSpPr txBox="1"/>
          <p:nvPr/>
        </p:nvSpPr>
        <p:spPr>
          <a:xfrm>
            <a:off x="299802" y="1751542"/>
            <a:ext cx="116023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effectLst/>
                <a:ea typeface="Times New Roman" panose="02020603050405020304" pitchFamily="18" charset="0"/>
              </a:rPr>
              <a:t>Se analiza el proceso de fabricación de bastidores para mesa por lo cual es necesario tener conocimiento en procesos de soldadura y pailería, diseño mecánico, diseño CAD, análisis FEM y factores de seguridad para estructuras de uso ligero, perfiles comerciales y calidad de acero con el que están fabricados, herramientas de medición, costos de producción, control estadístico, ingeniería económica, electromecánica, LEAN SIX SIGMA y metodología KAIZEN de Poka-Yokes, obteniendo resultados óptimos en el aumento de producción y reducción de defectos identificados en el proceso </a:t>
            </a:r>
            <a:r>
              <a:rPr lang="es-MX" sz="2000" dirty="0">
                <a:ea typeface="Times New Roman" panose="02020603050405020304" pitchFamily="18" charset="0"/>
              </a:rPr>
              <a:t>de fabricación</a:t>
            </a:r>
            <a:r>
              <a:rPr lang="es-MX" sz="2000" dirty="0">
                <a:effectLst/>
                <a:ea typeface="Times New Roman" panose="02020603050405020304" pitchFamily="18" charset="0"/>
              </a:rPr>
              <a:t>, siendo así una guía complementada para optimizar los recursos de pequeñas y medianas empresas (</a:t>
            </a:r>
            <a:r>
              <a:rPr lang="es-MX" sz="2000" dirty="0" err="1">
                <a:effectLst/>
                <a:ea typeface="Times New Roman" panose="02020603050405020304" pitchFamily="18" charset="0"/>
              </a:rPr>
              <a:t>PyME</a:t>
            </a:r>
            <a:r>
              <a:rPr lang="es-MX" sz="2000" dirty="0">
                <a:effectLst/>
                <a:ea typeface="Times New Roman" panose="02020603050405020304" pitchFamily="18" charset="0"/>
              </a:rPr>
              <a:t>) dedicadas al giro metalmecánico.</a:t>
            </a:r>
          </a:p>
        </p:txBody>
      </p:sp>
      <p:sp>
        <p:nvSpPr>
          <p:cNvPr id="3" name="CuadroTexto 6">
            <a:extLst>
              <a:ext uri="{FF2B5EF4-FFF2-40B4-BE49-F238E27FC236}">
                <a16:creationId xmlns:a16="http://schemas.microsoft.com/office/drawing/2014/main" id="{4A9C8104-C735-4B61-ACA2-9B7CD5C4FE17}"/>
              </a:ext>
            </a:extLst>
          </p:cNvPr>
          <p:cNvSpPr txBox="1"/>
          <p:nvPr/>
        </p:nvSpPr>
        <p:spPr>
          <a:xfrm>
            <a:off x="299802" y="493799"/>
            <a:ext cx="116023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¿Qué se propone hacer, basado en que conocimiento previo y que se espera en base a la hipótesis?</a:t>
            </a:r>
            <a:endParaRPr lang="es-MX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n 8" descr="Un dibujo de una planta&#10;&#10;Descripción generada automáticamente con confianza media">
            <a:extLst>
              <a:ext uri="{FF2B5EF4-FFF2-40B4-BE49-F238E27FC236}">
                <a16:creationId xmlns:a16="http://schemas.microsoft.com/office/drawing/2014/main" id="{9D95B051-E813-4F67-ACCA-266825FDD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14" y="3998311"/>
            <a:ext cx="3973171" cy="22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3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045263C7-1278-4C8C-9F26-4EF18C436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8619"/>
              </p:ext>
            </p:extLst>
          </p:nvPr>
        </p:nvGraphicFramePr>
        <p:xfrm>
          <a:off x="931889" y="1304144"/>
          <a:ext cx="10328222" cy="154398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00040">
                  <a:extLst>
                    <a:ext uri="{9D8B030D-6E8A-4147-A177-3AD203B41FA5}">
                      <a16:colId xmlns:a16="http://schemas.microsoft.com/office/drawing/2014/main" val="853113184"/>
                    </a:ext>
                  </a:extLst>
                </a:gridCol>
                <a:gridCol w="1684712">
                  <a:extLst>
                    <a:ext uri="{9D8B030D-6E8A-4147-A177-3AD203B41FA5}">
                      <a16:colId xmlns:a16="http://schemas.microsoft.com/office/drawing/2014/main" val="2002142381"/>
                    </a:ext>
                  </a:extLst>
                </a:gridCol>
                <a:gridCol w="6543470">
                  <a:extLst>
                    <a:ext uri="{9D8B030D-6E8A-4147-A177-3AD203B41FA5}">
                      <a16:colId xmlns:a16="http://schemas.microsoft.com/office/drawing/2014/main" val="3887235058"/>
                    </a:ext>
                  </a:extLst>
                </a:gridCol>
              </a:tblGrid>
              <a:tr h="1543987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effectLst/>
                        </a:rPr>
                        <a:t>Estudio de Movimientos y Tiempos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effectLst/>
                        </a:rPr>
                        <a:t>1916</a:t>
                      </a:r>
                      <a:br>
                        <a:rPr lang="es-MX" sz="1800" dirty="0">
                          <a:effectLst/>
                        </a:rPr>
                      </a:br>
                      <a:r>
                        <a:rPr lang="es-MX" sz="1800" dirty="0">
                          <a:effectLst/>
                        </a:rPr>
                        <a:t>(Frank y Lillian Gilbreth)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Los estudios de ambos permitieron una nueva interpretación de la importancia de aumentar la producción mientras se reduce el esfuerzo para lograrlo.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975607"/>
                  </a:ext>
                </a:extLst>
              </a:tr>
            </a:tbl>
          </a:graphicData>
        </a:graphic>
      </p:graphicFrame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2B8532E-D027-4C64-AF0B-C479A0257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447334"/>
              </p:ext>
            </p:extLst>
          </p:nvPr>
        </p:nvGraphicFramePr>
        <p:xfrm>
          <a:off x="931888" y="2848132"/>
          <a:ext cx="10328221" cy="154398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00041">
                  <a:extLst>
                    <a:ext uri="{9D8B030D-6E8A-4147-A177-3AD203B41FA5}">
                      <a16:colId xmlns:a16="http://schemas.microsoft.com/office/drawing/2014/main" val="4496474"/>
                    </a:ext>
                  </a:extLst>
                </a:gridCol>
                <a:gridCol w="1684712">
                  <a:extLst>
                    <a:ext uri="{9D8B030D-6E8A-4147-A177-3AD203B41FA5}">
                      <a16:colId xmlns:a16="http://schemas.microsoft.com/office/drawing/2014/main" val="2097522939"/>
                    </a:ext>
                  </a:extLst>
                </a:gridCol>
                <a:gridCol w="6543468">
                  <a:extLst>
                    <a:ext uri="{9D8B030D-6E8A-4147-A177-3AD203B41FA5}">
                      <a16:colId xmlns:a16="http://schemas.microsoft.com/office/drawing/2014/main" val="1926534553"/>
                    </a:ext>
                  </a:extLst>
                </a:gridCol>
              </a:tblGrid>
              <a:tr h="1543987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effectLst/>
                        </a:rPr>
                        <a:t>Sistema de Producción Toyota </a:t>
                      </a:r>
                    </a:p>
                    <a:p>
                      <a:pPr algn="ctr"/>
                      <a:r>
                        <a:rPr lang="es-MX" sz="1800" dirty="0">
                          <a:effectLst/>
                        </a:rPr>
                        <a:t>(TPS)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effectLst/>
                        </a:rPr>
                        <a:t>1970</a:t>
                      </a:r>
                      <a:br>
                        <a:rPr lang="es-MX" sz="1800" dirty="0">
                          <a:effectLst/>
                        </a:rPr>
                      </a:br>
                      <a:r>
                        <a:rPr lang="es-MX" sz="1800" dirty="0">
                          <a:effectLst/>
                        </a:rPr>
                        <a:t>(Toyota)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Este sistema elimina todos los elementos innecesarios en el área de producción, utilizando para alcanzar reducciones de costos, cumpliendo con las necesidades de los clientes a los costos más bajos posibles, es una metodología basada en Manufactura Esbelta.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47264"/>
                  </a:ext>
                </a:extLst>
              </a:tr>
            </a:tbl>
          </a:graphicData>
        </a:graphic>
      </p:graphicFrame>
      <p:graphicFrame>
        <p:nvGraphicFramePr>
          <p:cNvPr id="4" name="Tabla 5">
            <a:extLst>
              <a:ext uri="{FF2B5EF4-FFF2-40B4-BE49-F238E27FC236}">
                <a16:creationId xmlns:a16="http://schemas.microsoft.com/office/drawing/2014/main" id="{547934C5-AFA3-438E-9ED1-21D9CAD25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430426"/>
              </p:ext>
            </p:extLst>
          </p:nvPr>
        </p:nvGraphicFramePr>
        <p:xfrm>
          <a:off x="931885" y="4392119"/>
          <a:ext cx="10328221" cy="195913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00040">
                  <a:extLst>
                    <a:ext uri="{9D8B030D-6E8A-4147-A177-3AD203B41FA5}">
                      <a16:colId xmlns:a16="http://schemas.microsoft.com/office/drawing/2014/main" val="3659876952"/>
                    </a:ext>
                  </a:extLst>
                </a:gridCol>
                <a:gridCol w="1684712">
                  <a:extLst>
                    <a:ext uri="{9D8B030D-6E8A-4147-A177-3AD203B41FA5}">
                      <a16:colId xmlns:a16="http://schemas.microsoft.com/office/drawing/2014/main" val="3760149925"/>
                    </a:ext>
                  </a:extLst>
                </a:gridCol>
                <a:gridCol w="6543469">
                  <a:extLst>
                    <a:ext uri="{9D8B030D-6E8A-4147-A177-3AD203B41FA5}">
                      <a16:colId xmlns:a16="http://schemas.microsoft.com/office/drawing/2014/main" val="912685228"/>
                    </a:ext>
                  </a:extLst>
                </a:gridCol>
              </a:tblGrid>
              <a:tr h="1959133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effectLst/>
                        </a:rPr>
                        <a:t>Sistema de Producción Caterpillar</a:t>
                      </a:r>
                    </a:p>
                    <a:p>
                      <a:pPr algn="ctr"/>
                      <a:r>
                        <a:rPr lang="es-MX" sz="1800" dirty="0">
                          <a:effectLst/>
                        </a:rPr>
                        <a:t>(CPS)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dirty="0">
                          <a:effectLst/>
                        </a:rPr>
                        <a:t>2005</a:t>
                      </a:r>
                    </a:p>
                    <a:p>
                      <a:pPr algn="ctr"/>
                      <a:r>
                        <a:rPr lang="es-MX" sz="1800" dirty="0">
                          <a:effectLst/>
                        </a:rPr>
                        <a:t>(Caterpillar Inc.)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dirty="0">
                          <a:effectLst/>
                        </a:rPr>
                        <a:t>El propósito es implementar un proceso común desde el pedido hasta la entrega en toda la empresa con el objetivo de mejorar la calidad, la seguridad, la gestión de costos y la velocidad al mismo tiempo que se agrega capacidad.</a:t>
                      </a:r>
                      <a:endParaRPr lang="es-MX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333093"/>
                  </a:ext>
                </a:extLst>
              </a:tr>
            </a:tbl>
          </a:graphicData>
        </a:graphic>
      </p:graphicFrame>
      <p:sp>
        <p:nvSpPr>
          <p:cNvPr id="5" name="CuadroTexto 6">
            <a:extLst>
              <a:ext uri="{FF2B5EF4-FFF2-40B4-BE49-F238E27FC236}">
                <a16:creationId xmlns:a16="http://schemas.microsoft.com/office/drawing/2014/main" id="{25507647-B065-41CD-A614-77993CEAD3C6}"/>
              </a:ext>
            </a:extLst>
          </p:cNvPr>
          <p:cNvSpPr txBox="1"/>
          <p:nvPr/>
        </p:nvSpPr>
        <p:spPr>
          <a:xfrm>
            <a:off x="781982" y="208985"/>
            <a:ext cx="1062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/>
              <a:t>Antecedentes</a:t>
            </a:r>
          </a:p>
        </p:txBody>
      </p:sp>
    </p:spTree>
    <p:extLst>
      <p:ext uri="{BB962C8B-B14F-4D97-AF65-F5344CB8AC3E}">
        <p14:creationId xmlns:p14="http://schemas.microsoft.com/office/powerpoint/2010/main" val="7385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A01E9-6E83-4D5D-A20B-9064340AA19C}"/>
              </a:ext>
            </a:extLst>
          </p:cNvPr>
          <p:cNvSpPr txBox="1">
            <a:spLocks/>
          </p:cNvSpPr>
          <p:nvPr/>
        </p:nvSpPr>
        <p:spPr>
          <a:xfrm>
            <a:off x="1349115" y="0"/>
            <a:ext cx="9488774" cy="11324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>
                <a:latin typeface="+mn-lt"/>
              </a:rPr>
              <a:t>Cronograma de Actividades - EQUIPO 02</a:t>
            </a:r>
            <a:endParaRPr lang="es-MX" dirty="0">
              <a:latin typeface="+mn-lt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23A0CE96-E103-43A9-982A-ACF53CB3D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72946"/>
              </p:ext>
            </p:extLst>
          </p:nvPr>
        </p:nvGraphicFramePr>
        <p:xfrm>
          <a:off x="193607" y="1221150"/>
          <a:ext cx="11799790" cy="4960954"/>
        </p:xfrm>
        <a:graphic>
          <a:graphicData uri="http://schemas.openxmlformats.org/drawingml/2006/table">
            <a:tbl>
              <a:tblPr/>
              <a:tblGrid>
                <a:gridCol w="2752030">
                  <a:extLst>
                    <a:ext uri="{9D8B030D-6E8A-4147-A177-3AD203B41FA5}">
                      <a16:colId xmlns:a16="http://schemas.microsoft.com/office/drawing/2014/main" val="3215160405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3081468261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3069802506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109161155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1737477181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2581664419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3706127439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1350198762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3152308428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2244436470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3092011094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3558413920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2872827195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2798915000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990109043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3926569882"/>
                    </a:ext>
                  </a:extLst>
                </a:gridCol>
                <a:gridCol w="565485">
                  <a:extLst>
                    <a:ext uri="{9D8B030D-6E8A-4147-A177-3AD203B41FA5}">
                      <a16:colId xmlns:a16="http://schemas.microsoft.com/office/drawing/2014/main" val="618768004"/>
                    </a:ext>
                  </a:extLst>
                </a:gridCol>
              </a:tblGrid>
              <a:tr h="29535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Actividades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Agosto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Septiembre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Octubre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047445"/>
                  </a:ext>
                </a:extLst>
              </a:tr>
              <a:tr h="29535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539032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Escoger un titulo para el proyecto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MX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802102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Documentar en un Machote 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87056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Realizar investigaciones del tema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601235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Seleccionar 2 problemáticas 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MX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07562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Definir causa raíz con el método de 6M y diagrama de Ishikawa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469370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Generar gráficos de control para las problemáticas 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208529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Lluvia de ideas para eliminar las problemáticas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614260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Llevar a cabo el KAIZEN con prototipos y diseño 3D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129449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Creación de una plantilla prototipo para las piezas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23846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Realizar prototipo de base para evitar pandeos en el ensamble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44652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Tomar fotos del antes y después 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199719"/>
                  </a:ext>
                </a:extLst>
              </a:tr>
              <a:tr h="295355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Análisis de resultados obtenidos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99" marR="6299" marT="62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228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66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Banca de madera&#10;&#10;Descripción generada automáticamente">
            <a:extLst>
              <a:ext uri="{FF2B5EF4-FFF2-40B4-BE49-F238E27FC236}">
                <a16:creationId xmlns:a16="http://schemas.microsoft.com/office/drawing/2014/main" id="{1324AF8F-3E38-7D77-793F-775BD30C8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ADD6CC5-5E8D-E666-71E2-73A3153B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 QUE NOS BASAMOS PARA APLICAR UN PROYECTO DE INVESTIGACION Y MEJORA?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033BF4-929C-EA7A-C003-76EA4D4B4769}"/>
              </a:ext>
            </a:extLst>
          </p:cNvPr>
          <p:cNvSpPr txBox="1"/>
          <p:nvPr/>
        </p:nvSpPr>
        <p:spPr>
          <a:xfrm>
            <a:off x="1147812" y="2020441"/>
            <a:ext cx="10058400" cy="20151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/>
              <a:t>Bajar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costo</a:t>
            </a:r>
            <a:r>
              <a:rPr lang="en-US" dirty="0"/>
              <a:t> de </a:t>
            </a:r>
            <a:r>
              <a:rPr lang="en-US" dirty="0" err="1"/>
              <a:t>operación</a:t>
            </a:r>
            <a:r>
              <a:rPr lang="en-US" dirty="0"/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/>
              <a:t>Reducir</a:t>
            </a:r>
            <a:r>
              <a:rPr lang="en-US" dirty="0"/>
              <a:t> los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fabricación</a:t>
            </a:r>
            <a:r>
              <a:rPr lang="en-US" dirty="0"/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desperdicios</a:t>
            </a:r>
            <a:r>
              <a:rPr lang="en-US" dirty="0"/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rechazos</a:t>
            </a:r>
            <a:r>
              <a:rPr lang="en-US" dirty="0"/>
              <a:t> del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/>
              <a:t>Prevenir</a:t>
            </a:r>
            <a:r>
              <a:rPr lang="en-US" dirty="0"/>
              <a:t> y </a:t>
            </a:r>
            <a:r>
              <a:rPr lang="en-US" dirty="0" err="1"/>
              <a:t>Replicar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Futuros</a:t>
            </a:r>
            <a:r>
              <a:rPr lang="en-US" dirty="0"/>
              <a:t> </a:t>
            </a:r>
            <a:r>
              <a:rPr lang="en-US" dirty="0" err="1"/>
              <a:t>Productos</a:t>
            </a:r>
            <a:r>
              <a:rPr lang="en-US" dirty="0"/>
              <a:t>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0067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>
            <a:extLst>
              <a:ext uri="{FF2B5EF4-FFF2-40B4-BE49-F238E27FC236}">
                <a16:creationId xmlns:a16="http://schemas.microsoft.com/office/drawing/2014/main" id="{D07A9ED9-EDB0-4C8B-84F8-C052030760A3}"/>
              </a:ext>
            </a:extLst>
          </p:cNvPr>
          <p:cNvSpPr txBox="1"/>
          <p:nvPr/>
        </p:nvSpPr>
        <p:spPr>
          <a:xfrm>
            <a:off x="661182" y="323557"/>
            <a:ext cx="9917723" cy="40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Método de selección y fabricación de un producto.</a:t>
            </a:r>
            <a:endParaRPr lang="es-MX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4">
            <a:extLst>
              <a:ext uri="{FF2B5EF4-FFF2-40B4-BE49-F238E27FC236}">
                <a16:creationId xmlns:a16="http://schemas.microsoft.com/office/drawing/2014/main" id="{1309B5D9-9AA8-42EB-8474-0AD6E3C9D4FF}"/>
              </a:ext>
            </a:extLst>
          </p:cNvPr>
          <p:cNvSpPr txBox="1"/>
          <p:nvPr/>
        </p:nvSpPr>
        <p:spPr>
          <a:xfrm>
            <a:off x="683882" y="984796"/>
            <a:ext cx="10824236" cy="66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Definir el diseño de la pieza metálica según la demanda en el mercado (basado en la competencia) y la capacidad tecnológica en taller.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E47819E2-7D13-498B-BC97-5978478EB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34091" r="46250" b="19466"/>
          <a:stretch/>
        </p:blipFill>
        <p:spPr bwMode="auto">
          <a:xfrm>
            <a:off x="698127" y="1731489"/>
            <a:ext cx="2151291" cy="3209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 de texto 4">
            <a:extLst>
              <a:ext uri="{FF2B5EF4-FFF2-40B4-BE49-F238E27FC236}">
                <a16:creationId xmlns:a16="http://schemas.microsoft.com/office/drawing/2014/main" id="{FDEA758D-8A67-4CB3-8082-E4DB4F271C72}"/>
              </a:ext>
            </a:extLst>
          </p:cNvPr>
          <p:cNvSpPr txBox="1"/>
          <p:nvPr/>
        </p:nvSpPr>
        <p:spPr>
          <a:xfrm>
            <a:off x="422953" y="5351004"/>
            <a:ext cx="2701637" cy="994839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de venta: $3500</a:t>
            </a:r>
          </a:p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Numero de compras: </a:t>
            </a:r>
            <a:r>
              <a:rPr lang="es-MX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s-MX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 de texto 7">
            <a:extLst>
              <a:ext uri="{FF2B5EF4-FFF2-40B4-BE49-F238E27FC236}">
                <a16:creationId xmlns:a16="http://schemas.microsoft.com/office/drawing/2014/main" id="{422BC69F-4DE4-4806-A3C2-0108BBC21EA8}"/>
              </a:ext>
            </a:extLst>
          </p:cNvPr>
          <p:cNvSpPr txBox="1"/>
          <p:nvPr/>
        </p:nvSpPr>
        <p:spPr>
          <a:xfrm>
            <a:off x="698127" y="4941041"/>
            <a:ext cx="2151290" cy="260329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s-MX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Modelo: X-BEAM-70</a:t>
            </a:r>
          </a:p>
        </p:txBody>
      </p:sp>
      <p:pic>
        <p:nvPicPr>
          <p:cNvPr id="7" name="Imagen 8">
            <a:extLst>
              <a:ext uri="{FF2B5EF4-FFF2-40B4-BE49-F238E27FC236}">
                <a16:creationId xmlns:a16="http://schemas.microsoft.com/office/drawing/2014/main" id="{B504C385-BDFE-47B1-A038-3536A3633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8656" r="64583" b="32559"/>
          <a:stretch/>
        </p:blipFill>
        <p:spPr bwMode="auto">
          <a:xfrm>
            <a:off x="3619078" y="2158009"/>
            <a:ext cx="3108205" cy="2541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uadro de texto 5">
            <a:extLst>
              <a:ext uri="{FF2B5EF4-FFF2-40B4-BE49-F238E27FC236}">
                <a16:creationId xmlns:a16="http://schemas.microsoft.com/office/drawing/2014/main" id="{247A3A30-229C-40CA-84A7-5E70CFF54534}"/>
              </a:ext>
            </a:extLst>
          </p:cNvPr>
          <p:cNvSpPr txBox="1"/>
          <p:nvPr/>
        </p:nvSpPr>
        <p:spPr>
          <a:xfrm>
            <a:off x="4094799" y="5350569"/>
            <a:ext cx="2392013" cy="994838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de venta: $2800</a:t>
            </a:r>
          </a:p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Numero de compras: </a:t>
            </a:r>
            <a:r>
              <a:rPr lang="es-MX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s-MX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 de texto 9">
            <a:extLst>
              <a:ext uri="{FF2B5EF4-FFF2-40B4-BE49-F238E27FC236}">
                <a16:creationId xmlns:a16="http://schemas.microsoft.com/office/drawing/2014/main" id="{531499B4-3CE3-4A7B-B12A-3624495E6327}"/>
              </a:ext>
            </a:extLst>
          </p:cNvPr>
          <p:cNvSpPr txBox="1"/>
          <p:nvPr/>
        </p:nvSpPr>
        <p:spPr>
          <a:xfrm>
            <a:off x="4352028" y="4767848"/>
            <a:ext cx="1846385" cy="53658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s-MX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Modelo: DIY-70</a:t>
            </a:r>
          </a:p>
        </p:txBody>
      </p:sp>
      <p:pic>
        <p:nvPicPr>
          <p:cNvPr id="10" name="Imagen 1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7E946A1-6D69-4BBE-A72F-939EE39F2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30138" r="64444" b="37500"/>
          <a:stretch/>
        </p:blipFill>
        <p:spPr bwMode="auto">
          <a:xfrm>
            <a:off x="7181849" y="2227637"/>
            <a:ext cx="3679288" cy="24723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uadro de texto 6">
            <a:extLst>
              <a:ext uri="{FF2B5EF4-FFF2-40B4-BE49-F238E27FC236}">
                <a16:creationId xmlns:a16="http://schemas.microsoft.com/office/drawing/2014/main" id="{7006B76C-45D9-4D4B-9BCE-6088F8441187}"/>
              </a:ext>
            </a:extLst>
          </p:cNvPr>
          <p:cNvSpPr txBox="1"/>
          <p:nvPr/>
        </p:nvSpPr>
        <p:spPr>
          <a:xfrm>
            <a:off x="7907705" y="5350569"/>
            <a:ext cx="2227576" cy="96202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Precio de venta: $3700</a:t>
            </a:r>
          </a:p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Numero de compras: </a:t>
            </a:r>
            <a:r>
              <a:rPr lang="es-MX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s-MX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adro de texto 10">
            <a:extLst>
              <a:ext uri="{FF2B5EF4-FFF2-40B4-BE49-F238E27FC236}">
                <a16:creationId xmlns:a16="http://schemas.microsoft.com/office/drawing/2014/main" id="{F199935D-5C45-407E-9C0F-6E75B4B51D83}"/>
              </a:ext>
            </a:extLst>
          </p:cNvPr>
          <p:cNvSpPr txBox="1"/>
          <p:nvPr/>
        </p:nvSpPr>
        <p:spPr>
          <a:xfrm>
            <a:off x="7369433" y="4933077"/>
            <a:ext cx="3304120" cy="417492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s-MX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Modelo: EDGE-70</a:t>
            </a:r>
          </a:p>
        </p:txBody>
      </p:sp>
      <p:sp>
        <p:nvSpPr>
          <p:cNvPr id="13" name="Signo de multiplicación 15">
            <a:extLst>
              <a:ext uri="{FF2B5EF4-FFF2-40B4-BE49-F238E27FC236}">
                <a16:creationId xmlns:a16="http://schemas.microsoft.com/office/drawing/2014/main" id="{87DC9B97-A080-45B6-87D6-1FA2E25FFB0D}"/>
              </a:ext>
            </a:extLst>
          </p:cNvPr>
          <p:cNvSpPr/>
          <p:nvPr/>
        </p:nvSpPr>
        <p:spPr>
          <a:xfrm>
            <a:off x="5847467" y="3836764"/>
            <a:ext cx="1080655" cy="1211590"/>
          </a:xfrm>
          <a:prstGeom prst="mathMultiply">
            <a:avLst>
              <a:gd name="adj1" fmla="val 83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Signo de multiplicación 16">
            <a:extLst>
              <a:ext uri="{FF2B5EF4-FFF2-40B4-BE49-F238E27FC236}">
                <a16:creationId xmlns:a16="http://schemas.microsoft.com/office/drawing/2014/main" id="{76F3ABF7-603B-4483-9235-6D3ED87E3686}"/>
              </a:ext>
            </a:extLst>
          </p:cNvPr>
          <p:cNvSpPr/>
          <p:nvPr/>
        </p:nvSpPr>
        <p:spPr>
          <a:xfrm>
            <a:off x="10033583" y="3815105"/>
            <a:ext cx="1080655" cy="1211590"/>
          </a:xfrm>
          <a:prstGeom prst="mathMultiply">
            <a:avLst>
              <a:gd name="adj1" fmla="val 83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5" name="Imagen 21" descr="Forma, Flecha&#10;&#10;Descripción generada automáticamente">
            <a:extLst>
              <a:ext uri="{FF2B5EF4-FFF2-40B4-BE49-F238E27FC236}">
                <a16:creationId xmlns:a16="http://schemas.microsoft.com/office/drawing/2014/main" id="{B7E0EC61-DD40-4C90-B38E-F99D4C771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00" y="4109639"/>
            <a:ext cx="1223467" cy="90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1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">
            <a:extLst>
              <a:ext uri="{FF2B5EF4-FFF2-40B4-BE49-F238E27FC236}">
                <a16:creationId xmlns:a16="http://schemas.microsoft.com/office/drawing/2014/main" id="{03D4AD2E-97EF-43B5-90FD-973669891424}"/>
              </a:ext>
            </a:extLst>
          </p:cNvPr>
          <p:cNvSpPr txBox="1"/>
          <p:nvPr/>
        </p:nvSpPr>
        <p:spPr>
          <a:xfrm>
            <a:off x="616527" y="304800"/>
            <a:ext cx="10958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selecciona el diseño X-BEAM-70 y se realiza el proceso de diseño de cada componente del bastidor metálico apoyados mediante el uso de Software CAD 3D (Catia V5) para la elaboración de planos y análisis FEA usando: 200Kg de carga distribuida en el soporte, acero A-36 y perfil rectangular R-400 (4”x1-1/2”) Calibre 18.</a:t>
            </a:r>
          </a:p>
          <a:p>
            <a:pPr algn="just"/>
            <a:endParaRPr lang="es-MX" dirty="0"/>
          </a:p>
        </p:txBody>
      </p:sp>
      <p:pic>
        <p:nvPicPr>
          <p:cNvPr id="3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BE803536-7118-40A3-B606-CB39181F0B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t="9534" r="22907" b="14477"/>
          <a:stretch/>
        </p:blipFill>
        <p:spPr bwMode="auto">
          <a:xfrm>
            <a:off x="1233301" y="1744238"/>
            <a:ext cx="3485562" cy="19287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id="{759AD2D9-B506-44E1-B094-D32D5EB36C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2" t="14712" r="31690" b="16735"/>
          <a:stretch/>
        </p:blipFill>
        <p:spPr bwMode="auto">
          <a:xfrm>
            <a:off x="6095999" y="1333159"/>
            <a:ext cx="3005436" cy="29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6" descr="Interfaz de usuario gráfica, Diagrama, Dibujo de ingeniería&#10;&#10;Descripción generada automáticamente">
            <a:extLst>
              <a:ext uri="{FF2B5EF4-FFF2-40B4-BE49-F238E27FC236}">
                <a16:creationId xmlns:a16="http://schemas.microsoft.com/office/drawing/2014/main" id="{5071399B-D747-41A1-972B-BFD940CF1D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3" t="20000" r="25407" b="19096"/>
          <a:stretch/>
        </p:blipFill>
        <p:spPr bwMode="auto">
          <a:xfrm>
            <a:off x="7937833" y="4385150"/>
            <a:ext cx="3005436" cy="21419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A14986A3-688A-4C44-B0FC-46EABFCF96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9" t="11005" r="24402" b="13141"/>
          <a:stretch/>
        </p:blipFill>
        <p:spPr bwMode="auto">
          <a:xfrm>
            <a:off x="768606" y="4411243"/>
            <a:ext cx="2586976" cy="21419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Tabla 9">
            <a:extLst>
              <a:ext uri="{FF2B5EF4-FFF2-40B4-BE49-F238E27FC236}">
                <a16:creationId xmlns:a16="http://schemas.microsoft.com/office/drawing/2014/main" id="{ED41D477-EDC4-4AD0-91D3-9EE64FCEB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23447"/>
              </p:ext>
            </p:extLst>
          </p:nvPr>
        </p:nvGraphicFramePr>
        <p:xfrm>
          <a:off x="3534293" y="5113762"/>
          <a:ext cx="3918461" cy="1439438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305855">
                  <a:extLst>
                    <a:ext uri="{9D8B030D-6E8A-4147-A177-3AD203B41FA5}">
                      <a16:colId xmlns:a16="http://schemas.microsoft.com/office/drawing/2014/main" val="2814233793"/>
                    </a:ext>
                  </a:extLst>
                </a:gridCol>
                <a:gridCol w="1307648">
                  <a:extLst>
                    <a:ext uri="{9D8B030D-6E8A-4147-A177-3AD203B41FA5}">
                      <a16:colId xmlns:a16="http://schemas.microsoft.com/office/drawing/2014/main" val="1710158011"/>
                    </a:ext>
                  </a:extLst>
                </a:gridCol>
                <a:gridCol w="1304958">
                  <a:extLst>
                    <a:ext uri="{9D8B030D-6E8A-4147-A177-3AD203B41FA5}">
                      <a16:colId xmlns:a16="http://schemas.microsoft.com/office/drawing/2014/main" val="2815199722"/>
                    </a:ext>
                  </a:extLst>
                </a:gridCol>
              </a:tblGrid>
              <a:tr h="227757">
                <a:tc gridSpan="3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</a:rPr>
                        <a:t>Acero A-36</a:t>
                      </a:r>
                      <a:endParaRPr lang="es-MX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07537"/>
                  </a:ext>
                </a:extLst>
              </a:tr>
              <a:tr h="227757">
                <a:tc gridSpan="2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</a:rPr>
                        <a:t>Limite Elástico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</a:rPr>
                        <a:t>250MPa</a:t>
                      </a:r>
                      <a:endParaRPr lang="es-MX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041153"/>
                  </a:ext>
                </a:extLst>
              </a:tr>
              <a:tr h="702584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</a:rPr>
                        <a:t>Carga</a:t>
                      </a:r>
                      <a:endParaRPr lang="es-MX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</a:rPr>
                        <a:t>Esfuerzos Von Mises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</a:rPr>
                        <a:t>F.S.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55781"/>
                  </a:ext>
                </a:extLst>
              </a:tr>
              <a:tr h="22775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600">
                          <a:effectLst/>
                        </a:rPr>
                        <a:t>200kg</a:t>
                      </a:r>
                      <a:endParaRPr lang="es-MX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</a:rPr>
                        <a:t>36.8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600" dirty="0">
                          <a:effectLst/>
                        </a:rPr>
                        <a:t>6</a:t>
                      </a:r>
                      <a:endParaRPr lang="es-MX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394253"/>
                  </a:ext>
                </a:extLst>
              </a:tr>
            </a:tbl>
          </a:graphicData>
        </a:graphic>
      </p:graphicFrame>
      <p:sp>
        <p:nvSpPr>
          <p:cNvPr id="8" name="CuadroTexto 10">
            <a:extLst>
              <a:ext uri="{FF2B5EF4-FFF2-40B4-BE49-F238E27FC236}">
                <a16:creationId xmlns:a16="http://schemas.microsoft.com/office/drawing/2014/main" id="{D30B0B18-2997-4471-B569-ED412C1FF071}"/>
              </a:ext>
            </a:extLst>
          </p:cNvPr>
          <p:cNvSpPr txBox="1"/>
          <p:nvPr/>
        </p:nvSpPr>
        <p:spPr>
          <a:xfrm>
            <a:off x="4105413" y="4438143"/>
            <a:ext cx="2776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de Análisis FEA a 200kg con un Error Local del 15%.</a:t>
            </a:r>
          </a:p>
          <a:p>
            <a:pPr algn="just"/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07192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3">
            <a:extLst>
              <a:ext uri="{FF2B5EF4-FFF2-40B4-BE49-F238E27FC236}">
                <a16:creationId xmlns:a16="http://schemas.microsoft.com/office/drawing/2014/main" id="{C8638B3F-D15C-4279-B239-EF6EFB5D9588}"/>
              </a:ext>
            </a:extLst>
          </p:cNvPr>
          <p:cNvSpPr txBox="1"/>
          <p:nvPr/>
        </p:nvSpPr>
        <p:spPr>
          <a:xfrm>
            <a:off x="616527" y="304800"/>
            <a:ext cx="10958945" cy="1053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acuerdo con el dibujo se obtiene el consumo de perfil de 1-1/2” X 4” ,el área Total de la estructura y su peso y se desglosan sus costos.</a:t>
            </a:r>
          </a:p>
          <a:p>
            <a:pPr algn="just"/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34EA0DD4-6EF3-4454-BFC8-B926D5D82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134090"/>
                  </p:ext>
                </p:extLst>
              </p:nvPr>
            </p:nvGraphicFramePr>
            <p:xfrm>
              <a:off x="106698" y="981904"/>
              <a:ext cx="5474432" cy="1946148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3794044">
                      <a:extLst>
                        <a:ext uri="{9D8B030D-6E8A-4147-A177-3AD203B41FA5}">
                          <a16:colId xmlns:a16="http://schemas.microsoft.com/office/drawing/2014/main" val="808442983"/>
                        </a:ext>
                      </a:extLst>
                    </a:gridCol>
                    <a:gridCol w="1680388">
                      <a:extLst>
                        <a:ext uri="{9D8B030D-6E8A-4147-A177-3AD203B41FA5}">
                          <a16:colId xmlns:a16="http://schemas.microsoft.com/office/drawing/2014/main" val="2307310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Características dadas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Consumo de Material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57541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Superficie total por pieza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1.139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MX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82488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Peso del ensamble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7.464Kg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67943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Longitud del material P-300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2.98m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70606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Longitud de Solera 3/16” X 3”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0.7m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11447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Longitud de uniones soldadas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1.2m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0462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34EA0DD4-6EF3-4454-BFC8-B926D5D822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134090"/>
                  </p:ext>
                </p:extLst>
              </p:nvPr>
            </p:nvGraphicFramePr>
            <p:xfrm>
              <a:off x="106698" y="981904"/>
              <a:ext cx="5474432" cy="1946148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3794044">
                      <a:extLst>
                        <a:ext uri="{9D8B030D-6E8A-4147-A177-3AD203B41FA5}">
                          <a16:colId xmlns:a16="http://schemas.microsoft.com/office/drawing/2014/main" val="808442983"/>
                        </a:ext>
                      </a:extLst>
                    </a:gridCol>
                    <a:gridCol w="1680388">
                      <a:extLst>
                        <a:ext uri="{9D8B030D-6E8A-4147-A177-3AD203B41FA5}">
                          <a16:colId xmlns:a16="http://schemas.microsoft.com/office/drawing/2014/main" val="2307310820"/>
                        </a:ext>
                      </a:extLst>
                    </a:gridCol>
                  </a:tblGrid>
                  <a:tr h="5643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Características dadas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Consumo de Material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75754113"/>
                      </a:ext>
                    </a:extLst>
                  </a:tr>
                  <a:tr h="27635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Superficie total por pieza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6087" t="-235556" r="-725" b="-4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8248801"/>
                      </a:ext>
                    </a:extLst>
                  </a:tr>
                  <a:tr h="27635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Peso del ensamble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7.464Kg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6794387"/>
                      </a:ext>
                    </a:extLst>
                  </a:tr>
                  <a:tr h="27635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Longitud del material P-300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2.98m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7060614"/>
                      </a:ext>
                    </a:extLst>
                  </a:tr>
                  <a:tr h="27635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Longitud de Solera 3/16” X 3”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0.7m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1144726"/>
                      </a:ext>
                    </a:extLst>
                  </a:tr>
                  <a:tr h="276352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>
                              <a:effectLst/>
                            </a:rPr>
                            <a:t>Longitud de uniones soldadas</a:t>
                          </a:r>
                          <a:endParaRPr lang="es-MX" sz="18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800" dirty="0">
                              <a:effectLst/>
                            </a:rPr>
                            <a:t>1.2m</a:t>
                          </a:r>
                          <a:endParaRPr lang="es-MX" sz="18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04624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Imagen 2">
            <a:extLst>
              <a:ext uri="{FF2B5EF4-FFF2-40B4-BE49-F238E27FC236}">
                <a16:creationId xmlns:a16="http://schemas.microsoft.com/office/drawing/2014/main" id="{700E78E5-0588-46D2-AFCF-60BC4FBB86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7" r="7928" b="1238"/>
          <a:stretch/>
        </p:blipFill>
        <p:spPr bwMode="auto">
          <a:xfrm>
            <a:off x="7811550" y="981904"/>
            <a:ext cx="2424545" cy="19548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9CDCA9D-27C9-4A5A-B32F-C85E6E276B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920906"/>
                  </p:ext>
                </p:extLst>
              </p:nvPr>
            </p:nvGraphicFramePr>
            <p:xfrm>
              <a:off x="106698" y="3235879"/>
              <a:ext cx="5474432" cy="3108635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1819187">
                      <a:extLst>
                        <a:ext uri="{9D8B030D-6E8A-4147-A177-3AD203B41FA5}">
                          <a16:colId xmlns:a16="http://schemas.microsoft.com/office/drawing/2014/main" val="2314399426"/>
                        </a:ext>
                      </a:extLst>
                    </a:gridCol>
                    <a:gridCol w="601710">
                      <a:extLst>
                        <a:ext uri="{9D8B030D-6E8A-4147-A177-3AD203B41FA5}">
                          <a16:colId xmlns:a16="http://schemas.microsoft.com/office/drawing/2014/main" val="12268429"/>
                        </a:ext>
                      </a:extLst>
                    </a:gridCol>
                    <a:gridCol w="1017845">
                      <a:extLst>
                        <a:ext uri="{9D8B030D-6E8A-4147-A177-3AD203B41FA5}">
                          <a16:colId xmlns:a16="http://schemas.microsoft.com/office/drawing/2014/main" val="2945159576"/>
                        </a:ext>
                      </a:extLst>
                    </a:gridCol>
                    <a:gridCol w="1017845">
                      <a:extLst>
                        <a:ext uri="{9D8B030D-6E8A-4147-A177-3AD203B41FA5}">
                          <a16:colId xmlns:a16="http://schemas.microsoft.com/office/drawing/2014/main" val="2608338984"/>
                        </a:ext>
                      </a:extLst>
                    </a:gridCol>
                    <a:gridCol w="1017845">
                      <a:extLst>
                        <a:ext uri="{9D8B030D-6E8A-4147-A177-3AD203B41FA5}">
                          <a16:colId xmlns:a16="http://schemas.microsoft.com/office/drawing/2014/main" val="3395405490"/>
                        </a:ext>
                      </a:extLst>
                    </a:gridCol>
                  </a:tblGrid>
                  <a:tr h="6436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Insumos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Costo Material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Costo por Unidad (m-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MX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s-MX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s-MX" sz="1200">
                              <a:effectLst/>
                            </a:rPr>
                            <a:t>)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Costo requerido por pieza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 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3533701"/>
                      </a:ext>
                    </a:extLst>
                  </a:tr>
                  <a:tr h="3177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Longitud de Solera 3/16” X 3”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$633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$105.50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$73.85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0164523"/>
                      </a:ext>
                    </a:extLst>
                  </a:tr>
                  <a:tr h="3177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Longitud del material P-300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$420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$70.00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$208.6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117793"/>
                      </a:ext>
                    </a:extLst>
                  </a:tr>
                  <a:tr h="3177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Pintura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$196.77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$32.80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$37.35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971555"/>
                      </a:ext>
                    </a:extLst>
                  </a:tr>
                  <a:tr h="3177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Pasta automotriz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$185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$23.13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$27.75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6391648"/>
                      </a:ext>
                    </a:extLst>
                  </a:tr>
                  <a:tr h="3177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1Kg Cordones de Soldadura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$90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$45.00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$54.00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4495950"/>
                      </a:ext>
                    </a:extLst>
                  </a:tr>
                  <a:tr h="642037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 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dirty="0">
                              <a:effectLst/>
                            </a:rPr>
                            <a:t>$401.55</a:t>
                          </a:r>
                          <a:endParaRPr lang="es-MX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dirty="0">
                              <a:effectLst/>
                            </a:rPr>
                            <a:t>Costo de fabricación para 1 pieza</a:t>
                          </a:r>
                          <a:endParaRPr lang="es-MX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5519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09CDCA9D-27C9-4A5A-B32F-C85E6E276B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920906"/>
                  </p:ext>
                </p:extLst>
              </p:nvPr>
            </p:nvGraphicFramePr>
            <p:xfrm>
              <a:off x="106698" y="3235879"/>
              <a:ext cx="5474432" cy="3108635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1819187">
                      <a:extLst>
                        <a:ext uri="{9D8B030D-6E8A-4147-A177-3AD203B41FA5}">
                          <a16:colId xmlns:a16="http://schemas.microsoft.com/office/drawing/2014/main" val="2314399426"/>
                        </a:ext>
                      </a:extLst>
                    </a:gridCol>
                    <a:gridCol w="601710">
                      <a:extLst>
                        <a:ext uri="{9D8B030D-6E8A-4147-A177-3AD203B41FA5}">
                          <a16:colId xmlns:a16="http://schemas.microsoft.com/office/drawing/2014/main" val="12268429"/>
                        </a:ext>
                      </a:extLst>
                    </a:gridCol>
                    <a:gridCol w="1017845">
                      <a:extLst>
                        <a:ext uri="{9D8B030D-6E8A-4147-A177-3AD203B41FA5}">
                          <a16:colId xmlns:a16="http://schemas.microsoft.com/office/drawing/2014/main" val="2945159576"/>
                        </a:ext>
                      </a:extLst>
                    </a:gridCol>
                    <a:gridCol w="1017845">
                      <a:extLst>
                        <a:ext uri="{9D8B030D-6E8A-4147-A177-3AD203B41FA5}">
                          <a16:colId xmlns:a16="http://schemas.microsoft.com/office/drawing/2014/main" val="2608338984"/>
                        </a:ext>
                      </a:extLst>
                    </a:gridCol>
                    <a:gridCol w="1017845">
                      <a:extLst>
                        <a:ext uri="{9D8B030D-6E8A-4147-A177-3AD203B41FA5}">
                          <a16:colId xmlns:a16="http://schemas.microsoft.com/office/drawing/2014/main" val="3395405490"/>
                        </a:ext>
                      </a:extLst>
                    </a:gridCol>
                  </a:tblGrid>
                  <a:tr h="6436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Insumos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Costo Material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8922" t="-5660" r="-201198" b="-385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Costo requerido por pieza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 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3533701"/>
                      </a:ext>
                    </a:extLst>
                  </a:tr>
                  <a:tr h="3763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Longitud de Solera 3/16” X 3”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$633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$105.50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$73.85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0164523"/>
                      </a:ext>
                    </a:extLst>
                  </a:tr>
                  <a:tr h="3763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Longitud del material P-300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$420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$70.00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$208.6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117793"/>
                      </a:ext>
                    </a:extLst>
                  </a:tr>
                  <a:tr h="3763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Pintura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$196.77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$32.80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$37.35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971555"/>
                      </a:ext>
                    </a:extLst>
                  </a:tr>
                  <a:tr h="3177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Pasta automotriz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$185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$23.13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$27.75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6391648"/>
                      </a:ext>
                    </a:extLst>
                  </a:tr>
                  <a:tr h="3763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1Kg Cordones de Soldadura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$90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$45.00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$54.00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4495950"/>
                      </a:ext>
                    </a:extLst>
                  </a:tr>
                  <a:tr h="642037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>
                              <a:effectLst/>
                            </a:rPr>
                            <a:t> </a:t>
                          </a:r>
                          <a:endParaRPr lang="es-MX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dirty="0">
                              <a:effectLst/>
                            </a:rPr>
                            <a:t>$401.55</a:t>
                          </a:r>
                          <a:endParaRPr lang="es-MX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dirty="0">
                              <a:effectLst/>
                            </a:rPr>
                            <a:t>Costo de fabricación para 1 pieza</a:t>
                          </a:r>
                          <a:endParaRPr lang="es-MX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15519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uadroTexto 12">
            <a:extLst>
              <a:ext uri="{FF2B5EF4-FFF2-40B4-BE49-F238E27FC236}">
                <a16:creationId xmlns:a16="http://schemas.microsoft.com/office/drawing/2014/main" id="{21CEE659-2838-433D-B26C-CA159C070EBF}"/>
              </a:ext>
            </a:extLst>
          </p:cNvPr>
          <p:cNvSpPr txBox="1"/>
          <p:nvPr/>
        </p:nvSpPr>
        <p:spPr>
          <a:xfrm>
            <a:off x="6095999" y="3612397"/>
            <a:ext cx="5855648" cy="5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es-MX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costo de fabricación para 2 piezas es de $803.10 a esto se le agrega un 5% de margen de error dándonos un total de </a:t>
            </a:r>
            <a:r>
              <a:rPr lang="es-MX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$843.25 </a:t>
            </a:r>
            <a:endParaRPr lang="es-MX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6">
            <a:extLst>
              <a:ext uri="{FF2B5EF4-FFF2-40B4-BE49-F238E27FC236}">
                <a16:creationId xmlns:a16="http://schemas.microsoft.com/office/drawing/2014/main" id="{69752A71-8A1F-4D6F-A67B-6290A83E5E28}"/>
              </a:ext>
            </a:extLst>
          </p:cNvPr>
          <p:cNvSpPr txBox="1"/>
          <p:nvPr/>
        </p:nvSpPr>
        <p:spPr>
          <a:xfrm>
            <a:off x="6095999" y="4366884"/>
            <a:ext cx="5855648" cy="1825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s-MX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poder competir en el mercado y que el costo de producción no aumente y así poder obtener mayor ganancia y fuerza en mercado identificamos áreas de oportunidad las cuales si las atacamos y logramos controlarlas podremos disminuir nuestros costos de operación y tiempos de entrega.</a:t>
            </a:r>
          </a:p>
        </p:txBody>
      </p:sp>
    </p:spTree>
    <p:extLst>
      <p:ext uri="{BB962C8B-B14F-4D97-AF65-F5344CB8AC3E}">
        <p14:creationId xmlns:p14="http://schemas.microsoft.com/office/powerpoint/2010/main" val="385617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09242DEF-7E28-4A13-B857-AB865969C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32739"/>
              </p:ext>
            </p:extLst>
          </p:nvPr>
        </p:nvGraphicFramePr>
        <p:xfrm>
          <a:off x="179883" y="2087065"/>
          <a:ext cx="5114012" cy="322837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020820">
                  <a:extLst>
                    <a:ext uri="{9D8B030D-6E8A-4147-A177-3AD203B41FA5}">
                      <a16:colId xmlns:a16="http://schemas.microsoft.com/office/drawing/2014/main" val="519115234"/>
                    </a:ext>
                  </a:extLst>
                </a:gridCol>
                <a:gridCol w="2016558">
                  <a:extLst>
                    <a:ext uri="{9D8B030D-6E8A-4147-A177-3AD203B41FA5}">
                      <a16:colId xmlns:a16="http://schemas.microsoft.com/office/drawing/2014/main" val="2064301857"/>
                    </a:ext>
                  </a:extLst>
                </a:gridCol>
                <a:gridCol w="1076634">
                  <a:extLst>
                    <a:ext uri="{9D8B030D-6E8A-4147-A177-3AD203B41FA5}">
                      <a16:colId xmlns:a16="http://schemas.microsoft.com/office/drawing/2014/main" val="1483103494"/>
                    </a:ext>
                  </a:extLst>
                </a:gridCol>
              </a:tblGrid>
              <a:tr h="497375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</a:rPr>
                        <a:t>Área de Oportunidad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</a:rPr>
                        <a:t>Problemática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N°</a:t>
                      </a:r>
                      <a:r>
                        <a:rPr lang="es-MX" sz="1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Frecuencia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8805769"/>
                  </a:ext>
                </a:extLst>
              </a:tr>
              <a:tr h="64339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5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s-MX" sz="1200">
                          <a:effectLst/>
                        </a:rPr>
                        <a:t>Velocidad de ensamblaje de piezas de 3hr por pieza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1200" dirty="0">
                          <a:effectLst/>
                        </a:rPr>
                        <a:t>Se retrasa la producción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6159862"/>
                  </a:ext>
                </a:extLst>
              </a:tr>
              <a:tr h="49737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5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s-MX" sz="1200">
                          <a:effectLst/>
                        </a:rPr>
                        <a:t>Velocidad para realizar cortes en perfiles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1200" dirty="0">
                          <a:effectLst/>
                        </a:rPr>
                        <a:t>Se retrasa la producción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6869320"/>
                  </a:ext>
                </a:extLst>
              </a:tr>
              <a:tr h="795114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5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s-MX" sz="1200">
                          <a:effectLst/>
                        </a:rPr>
                        <a:t>Pandeo en el centro de la pieza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s-MX" sz="1200" dirty="0">
                          <a:effectLst/>
                        </a:rPr>
                        <a:t>Mal aspecto</a:t>
                      </a:r>
                    </a:p>
                    <a:p>
                      <a:pPr marL="342900" lvl="0" indent="-342900" algn="l">
                        <a:lnSpc>
                          <a:spcPct val="10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1200" dirty="0">
                          <a:effectLst/>
                        </a:rPr>
                        <a:t>Pieza fuera de dimensiones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1757800"/>
                  </a:ext>
                </a:extLst>
              </a:tr>
              <a:tr h="795114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5000"/>
                        </a:lnSpc>
                        <a:buFont typeface="Calibri" panose="020F0502020204030204" pitchFamily="34" charset="0"/>
                        <a:buChar char="-"/>
                      </a:pPr>
                      <a:r>
                        <a:rPr lang="es-MX" sz="1200" dirty="0">
                          <a:effectLst/>
                        </a:rPr>
                        <a:t>Pintura dañada en el embalaje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1200" dirty="0">
                          <a:effectLst/>
                        </a:rPr>
                        <a:t>El cliente se queja por piezas que llegan con pintura tallada.</a:t>
                      </a:r>
                      <a:endParaRPr lang="es-MX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5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s-MX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585275"/>
                  </a:ext>
                </a:extLst>
              </a:tr>
            </a:tbl>
          </a:graphicData>
        </a:graphic>
      </p:graphicFrame>
      <p:sp>
        <p:nvSpPr>
          <p:cNvPr id="3" name="CuadroTexto 4">
            <a:extLst>
              <a:ext uri="{FF2B5EF4-FFF2-40B4-BE49-F238E27FC236}">
                <a16:creationId xmlns:a16="http://schemas.microsoft.com/office/drawing/2014/main" id="{7E278E5D-390C-4203-B07A-FADDB1E8129B}"/>
              </a:ext>
            </a:extLst>
          </p:cNvPr>
          <p:cNvSpPr txBox="1"/>
          <p:nvPr/>
        </p:nvSpPr>
        <p:spPr>
          <a:xfrm>
            <a:off x="289811" y="118166"/>
            <a:ext cx="1062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/>
              <a:t>Definir las áreas de Oportunidad.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CC7EC55B-1C24-46F6-AEDB-9F3F919F4C5E}"/>
              </a:ext>
            </a:extLst>
          </p:cNvPr>
          <p:cNvSpPr txBox="1"/>
          <p:nvPr/>
        </p:nvSpPr>
        <p:spPr>
          <a:xfrm>
            <a:off x="1274163" y="884306"/>
            <a:ext cx="9643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Una vez comenzada la operación de manufactura dimos cuenta de las siguientes situaciones.</a:t>
            </a:r>
          </a:p>
        </p:txBody>
      </p:sp>
      <p:graphicFrame>
        <p:nvGraphicFramePr>
          <p:cNvPr id="5" name="Gráfico 7">
            <a:extLst>
              <a:ext uri="{FF2B5EF4-FFF2-40B4-BE49-F238E27FC236}">
                <a16:creationId xmlns:a16="http://schemas.microsoft.com/office/drawing/2014/main" id="{1D328CA0-E93E-4D8E-97DF-9BCC984C45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204475"/>
              </p:ext>
            </p:extLst>
          </p:nvPr>
        </p:nvGraphicFramePr>
        <p:xfrm>
          <a:off x="5392242" y="2087065"/>
          <a:ext cx="6619875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uadroTexto 8">
            <a:extLst>
              <a:ext uri="{FF2B5EF4-FFF2-40B4-BE49-F238E27FC236}">
                <a16:creationId xmlns:a16="http://schemas.microsoft.com/office/drawing/2014/main" id="{88D1AFEA-FFDC-4A44-91A3-EE0A1705AD45}"/>
              </a:ext>
            </a:extLst>
          </p:cNvPr>
          <p:cNvSpPr txBox="1"/>
          <p:nvPr/>
        </p:nvSpPr>
        <p:spPr>
          <a:xfrm>
            <a:off x="179883" y="5390710"/>
            <a:ext cx="511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rgbClr val="FF0000"/>
                </a:solidFill>
              </a:rPr>
              <a:t>Las causas a las que se le debe de dar mas atención y crear un proyecto de mejora son: Velocidad en el ensamble y Pandeo</a:t>
            </a:r>
          </a:p>
        </p:txBody>
      </p:sp>
    </p:spTree>
    <p:extLst>
      <p:ext uri="{BB962C8B-B14F-4D97-AF65-F5344CB8AC3E}">
        <p14:creationId xmlns:p14="http://schemas.microsoft.com/office/powerpoint/2010/main" val="10934247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